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887" r:id="rId2"/>
    <p:sldId id="1144" r:id="rId3"/>
    <p:sldId id="1086" r:id="rId4"/>
    <p:sldId id="1085" r:id="rId5"/>
    <p:sldId id="1136" r:id="rId6"/>
    <p:sldId id="1137" r:id="rId7"/>
    <p:sldId id="1088" r:id="rId8"/>
    <p:sldId id="1091" r:id="rId9"/>
    <p:sldId id="1103" r:id="rId10"/>
    <p:sldId id="1142" r:id="rId11"/>
    <p:sldId id="1106" r:id="rId12"/>
    <p:sldId id="1119" r:id="rId13"/>
    <p:sldId id="1124" r:id="rId14"/>
    <p:sldId id="1128" r:id="rId15"/>
    <p:sldId id="1130" r:id="rId16"/>
    <p:sldId id="1131" r:id="rId17"/>
    <p:sldId id="1147" r:id="rId18"/>
    <p:sldId id="1146" r:id="rId19"/>
    <p:sldId id="1148" r:id="rId20"/>
    <p:sldId id="1149" r:id="rId21"/>
    <p:sldId id="1152" r:id="rId22"/>
    <p:sldId id="1151" r:id="rId23"/>
    <p:sldId id="1153" r:id="rId24"/>
    <p:sldId id="1154" r:id="rId25"/>
    <p:sldId id="1155" r:id="rId26"/>
    <p:sldId id="1156" r:id="rId27"/>
    <p:sldId id="1157" r:id="rId28"/>
    <p:sldId id="1158" r:id="rId29"/>
    <p:sldId id="1159" r:id="rId30"/>
    <p:sldId id="1163" r:id="rId31"/>
    <p:sldId id="1160" r:id="rId32"/>
    <p:sldId id="1161" r:id="rId33"/>
    <p:sldId id="1162" r:id="rId34"/>
    <p:sldId id="1226" r:id="rId35"/>
    <p:sldId id="1164" r:id="rId36"/>
    <p:sldId id="1165" r:id="rId37"/>
    <p:sldId id="1166" r:id="rId38"/>
    <p:sldId id="1167" r:id="rId39"/>
    <p:sldId id="1168" r:id="rId40"/>
    <p:sldId id="1169" r:id="rId41"/>
    <p:sldId id="1170" r:id="rId42"/>
    <p:sldId id="1171" r:id="rId43"/>
    <p:sldId id="1172" r:id="rId44"/>
    <p:sldId id="1173" r:id="rId45"/>
    <p:sldId id="1174" r:id="rId46"/>
    <p:sldId id="1175" r:id="rId47"/>
    <p:sldId id="1176" r:id="rId48"/>
    <p:sldId id="1177" r:id="rId49"/>
    <p:sldId id="1178" r:id="rId50"/>
    <p:sldId id="1179" r:id="rId51"/>
    <p:sldId id="1180" r:id="rId52"/>
    <p:sldId id="1181" r:id="rId53"/>
    <p:sldId id="1182" r:id="rId54"/>
    <p:sldId id="1183" r:id="rId55"/>
    <p:sldId id="1184" r:id="rId56"/>
    <p:sldId id="1227" r:id="rId57"/>
    <p:sldId id="1228" r:id="rId58"/>
    <p:sldId id="1185" r:id="rId59"/>
    <p:sldId id="1186" r:id="rId60"/>
    <p:sldId id="1187" r:id="rId61"/>
    <p:sldId id="1188" r:id="rId62"/>
    <p:sldId id="1191" r:id="rId63"/>
    <p:sldId id="1189" r:id="rId64"/>
    <p:sldId id="1190" r:id="rId65"/>
    <p:sldId id="1192" r:id="rId66"/>
    <p:sldId id="1193" r:id="rId67"/>
    <p:sldId id="1194" r:id="rId68"/>
    <p:sldId id="1195" r:id="rId69"/>
    <p:sldId id="1196" r:id="rId70"/>
    <p:sldId id="1197" r:id="rId71"/>
    <p:sldId id="1198" r:id="rId72"/>
    <p:sldId id="1199" r:id="rId73"/>
    <p:sldId id="1200" r:id="rId74"/>
    <p:sldId id="1201" r:id="rId75"/>
    <p:sldId id="1207" r:id="rId76"/>
    <p:sldId id="1202" r:id="rId77"/>
    <p:sldId id="1203" r:id="rId78"/>
    <p:sldId id="1204" r:id="rId79"/>
    <p:sldId id="1205" r:id="rId80"/>
    <p:sldId id="1208" r:id="rId81"/>
    <p:sldId id="1209" r:id="rId82"/>
    <p:sldId id="1210" r:id="rId83"/>
    <p:sldId id="1211" r:id="rId84"/>
    <p:sldId id="1212" r:id="rId85"/>
    <p:sldId id="1213" r:id="rId86"/>
    <p:sldId id="1229" r:id="rId87"/>
    <p:sldId id="1230" r:id="rId88"/>
    <p:sldId id="1231" r:id="rId89"/>
    <p:sldId id="1232" r:id="rId90"/>
    <p:sldId id="1233" r:id="rId91"/>
    <p:sldId id="1234" r:id="rId92"/>
    <p:sldId id="1235" r:id="rId93"/>
    <p:sldId id="1236" r:id="rId94"/>
    <p:sldId id="1237" r:id="rId95"/>
    <p:sldId id="1214" r:id="rId96"/>
    <p:sldId id="1215" r:id="rId97"/>
    <p:sldId id="1216" r:id="rId98"/>
    <p:sldId id="1217" r:id="rId99"/>
    <p:sldId id="1218" r:id="rId100"/>
    <p:sldId id="1219" r:id="rId101"/>
    <p:sldId id="1220" r:id="rId102"/>
    <p:sldId id="1221" r:id="rId103"/>
    <p:sldId id="1225" r:id="rId104"/>
    <p:sldId id="94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76"/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75"/>
    <p:restoredTop sz="94953"/>
  </p:normalViewPr>
  <p:slideViewPr>
    <p:cSldViewPr snapToGrid="0" snapToObjects="1">
      <p:cViewPr varScale="1">
        <p:scale>
          <a:sx n="136" d="100"/>
          <a:sy n="136" d="100"/>
        </p:scale>
        <p:origin x="248" y="920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9/24/21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9/24/21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D6674-A8DF-2644-8F2C-9907D6282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1877" y="2188225"/>
            <a:ext cx="8040752" cy="1617817"/>
          </a:xfrm>
        </p:spPr>
        <p:txBody>
          <a:bodyPr/>
          <a:lstStyle/>
          <a:p>
            <a:r>
              <a:rPr lang="ru-RU" b="0" dirty="0"/>
              <a:t>Линейная классификация и метрики качества классификации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43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Метод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6814943" cy="3345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Инициализируем веса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 каждом следующем шаге обновляем веса</a:t>
                </a:r>
                <a:r>
                  <a:rPr lang="en-US" dirty="0"/>
                  <a:t>,</a:t>
                </a:r>
                <a:r>
                  <a:rPr lang="ru-RU" dirty="0"/>
                  <a:t> сдвигаясь в </a:t>
                </a:r>
              </a:p>
              <a:p>
                <a:r>
                  <a:rPr lang="ru-RU" dirty="0"/>
                  <a:t>    направлении антиградиента функции потерь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		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                                              …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6814943" cy="3345852"/>
              </a:xfrm>
              <a:prstGeom prst="rect">
                <a:avLst/>
              </a:prstGeom>
              <a:blipFill>
                <a:blip r:embed="rId2"/>
                <a:stretch>
                  <a:fillRect l="-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82EF49F-D273-494C-B924-6F7CA73E8EA4}"/>
              </a:ext>
            </a:extLst>
          </p:cNvPr>
          <p:cNvSpPr txBox="1"/>
          <p:nvPr/>
        </p:nvSpPr>
        <p:spPr>
          <a:xfrm>
            <a:off x="1343025" y="1473756"/>
            <a:ext cx="916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каждом шаге ( на каждой итерации метода) движемся в сторону антиградиента </a:t>
            </a:r>
          </a:p>
          <a:p>
            <a:r>
              <a:rPr lang="ru-RU" dirty="0"/>
              <a:t>Функции потерь!</a:t>
            </a:r>
          </a:p>
        </p:txBody>
      </p:sp>
    </p:spTree>
    <p:extLst>
      <p:ext uri="{BB962C8B-B14F-4D97-AF65-F5344CB8AC3E}">
        <p14:creationId xmlns:p14="http://schemas.microsoft.com/office/powerpoint/2010/main" val="16468275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" dirty="0"/>
              <a:t>AUC-ROC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F66ABB-4D43-6342-8A31-2A4F52D3D848}"/>
                  </a:ext>
                </a:extLst>
              </p:cNvPr>
              <p:cNvSpPr txBox="1"/>
              <p:nvPr/>
            </p:nvSpPr>
            <p:spPr>
              <a:xfrm>
                <a:off x="1128713" y="2028825"/>
                <a:ext cx="1916294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6F66ABB-4D43-6342-8A31-2A4F52D3D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2028825"/>
                <a:ext cx="1916294" cy="615490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EA287-0409-EB4C-BA85-15473F7E3B46}"/>
                  </a:ext>
                </a:extLst>
              </p:cNvPr>
              <p:cNvSpPr txBox="1"/>
              <p:nvPr/>
            </p:nvSpPr>
            <p:spPr>
              <a:xfrm>
                <a:off x="4452938" y="2028825"/>
                <a:ext cx="1913088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EA287-0409-EB4C-BA85-15473F7E3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38" y="2028825"/>
                <a:ext cx="1913088" cy="615490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9A82154-2CE7-F14C-88AE-AD349368F53E}"/>
                  </a:ext>
                </a:extLst>
              </p:cNvPr>
              <p:cNvSpPr/>
              <p:nvPr/>
            </p:nvSpPr>
            <p:spPr>
              <a:xfrm>
                <a:off x="1128713" y="3013357"/>
                <a:ext cx="6096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" dirty="0"/>
                  <a:t>FP </a:t>
                </a:r>
                <a:r>
                  <a:rPr lang="ru-RU" dirty="0"/>
                  <a:t>и </a:t>
                </a:r>
                <a:r>
                  <a:rPr lang="en" dirty="0"/>
                  <a:t>TP </a:t>
                </a:r>
                <a:r>
                  <a:rPr lang="ru-RU" dirty="0"/>
                  <a:t>нормируются на размеры классов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 • </a:t>
                </a:r>
                <a:r>
                  <a:rPr lang="en" dirty="0"/>
                  <a:t>AUC-ROC </a:t>
                </a:r>
                <a:r>
                  <a:rPr lang="ru-RU" dirty="0"/>
                  <a:t>не поменяется при изменении баланса классов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 • Учитывает </a:t>
                </a:r>
                <a:r>
                  <a:rPr lang="en" dirty="0"/>
                  <a:t>True Negatives </a:t>
                </a:r>
              </a:p>
              <a:p>
                <a:endParaRPr lang="en" dirty="0"/>
              </a:p>
              <a:p>
                <a:r>
                  <a:rPr lang="en" dirty="0"/>
                  <a:t>• </a:t>
                </a:r>
                <a:r>
                  <a:rPr lang="ru-RU" dirty="0"/>
                  <a:t>Идеальный алгоритм: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• Худший алгоритм: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𝐴𝑈𝐶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𝑅𝑂𝐶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19A82154-2CE7-F14C-88AE-AD349368F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3013357"/>
                <a:ext cx="6096000" cy="2862322"/>
              </a:xfrm>
              <a:prstGeom prst="rect">
                <a:avLst/>
              </a:prstGeom>
              <a:blipFill>
                <a:blip r:embed="rId4"/>
                <a:stretch>
                  <a:fillRect l="-832" t="-885" b="-2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3685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" dirty="0"/>
              <a:t>AUC-PRC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AFECD-8CB2-1E46-8AB2-E3A7D1661055}"/>
                  </a:ext>
                </a:extLst>
              </p:cNvPr>
              <p:cNvSpPr txBox="1"/>
              <p:nvPr/>
            </p:nvSpPr>
            <p:spPr>
              <a:xfrm>
                <a:off x="1128713" y="1636309"/>
                <a:ext cx="2426498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1AFECD-8CB2-1E46-8AB2-E3A7D1661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713" y="1636309"/>
                <a:ext cx="2426498" cy="615490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3046E-04A5-1D4E-86DD-B29BEDD39FC1}"/>
                  </a:ext>
                </a:extLst>
              </p:cNvPr>
              <p:cNvSpPr txBox="1"/>
              <p:nvPr/>
            </p:nvSpPr>
            <p:spPr>
              <a:xfrm>
                <a:off x="5795963" y="1636309"/>
                <a:ext cx="2086790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03046E-04A5-1D4E-86DD-B29BEDD3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63" y="1636309"/>
                <a:ext cx="2086790" cy="615490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61CC07-E53D-DB4A-86E2-18D3145E1790}"/>
              </a:ext>
            </a:extLst>
          </p:cNvPr>
          <p:cNvSpPr/>
          <p:nvPr/>
        </p:nvSpPr>
        <p:spPr>
          <a:xfrm>
            <a:off x="1128713" y="264715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Точность поменяется при изменении баланса классов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</a:t>
            </a:r>
            <a:r>
              <a:rPr lang="en" dirty="0"/>
              <a:t>AUC-PRC </a:t>
            </a:r>
            <a:r>
              <a:rPr lang="ru-RU" dirty="0"/>
              <a:t>идеального алгоритма зависит от баланса классов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 учитывает </a:t>
            </a:r>
            <a:r>
              <a:rPr lang="en" dirty="0"/>
              <a:t>True Negatives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Проще интерпретировать, если выборка несбалансированная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Лучше, если задачу надо решать в терминах точности и полноты</a:t>
            </a:r>
          </a:p>
        </p:txBody>
      </p:sp>
    </p:spTree>
    <p:extLst>
      <p:ext uri="{BB962C8B-B14F-4D97-AF65-F5344CB8AC3E}">
        <p14:creationId xmlns:p14="http://schemas.microsoft.com/office/powerpoint/2010/main" val="1904605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46A95-D09F-C34D-8E75-299C7F8932E8}"/>
                  </a:ext>
                </a:extLst>
              </p:cNvPr>
              <p:cNvSpPr txBox="1"/>
              <p:nvPr/>
            </p:nvSpPr>
            <p:spPr>
              <a:xfrm>
                <a:off x="1185863" y="2014538"/>
                <a:ext cx="242694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𝐴𝑈𝐶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𝑅𝑂𝐶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=0.95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𝐴𝑈𝐶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946A95-D09F-C34D-8E75-299C7F893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63" y="2014538"/>
                <a:ext cx="242694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4C40DA-4390-D94C-ABE9-BC2C578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38" y="1180306"/>
            <a:ext cx="2527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616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64A9C7-0450-1043-8511-7C5D499C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63" y="1180306"/>
            <a:ext cx="2438400" cy="521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FC0B222-5C32-D345-ABC1-635F15B4C465}"/>
                  </a:ext>
                </a:extLst>
              </p:cNvPr>
              <p:cNvSpPr/>
              <p:nvPr/>
            </p:nvSpPr>
            <p:spPr>
              <a:xfrm>
                <a:off x="990600" y="2052935"/>
                <a:ext cx="6096000" cy="25853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Выберем конкретный классификатор </a:t>
                </a:r>
                <a:endParaRPr lang="en-US" dirty="0"/>
              </a:p>
              <a:p>
                <a:r>
                  <a:rPr lang="ru-RU" dirty="0"/>
                  <a:t>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— 50095 объектов </a:t>
                </a: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Из них </a:t>
                </a:r>
                <a:r>
                  <a:rPr lang="en" dirty="0"/>
                  <a:t>FP = 50000, TP = 95 </a:t>
                </a:r>
              </a:p>
              <a:p>
                <a:endParaRPr lang="e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TPR = 0.95, FPR = 0.05 </a:t>
                </a:r>
              </a:p>
              <a:p>
                <a:r>
                  <a:rPr lang="en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precision = 0.0019, recall = 0.95</a:t>
                </a:r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5FC0B222-5C32-D345-ABC1-635F15B4C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52935"/>
                <a:ext cx="6096000" cy="2585323"/>
              </a:xfrm>
              <a:prstGeom prst="rect">
                <a:avLst/>
              </a:prstGeom>
              <a:blipFill>
                <a:blip r:embed="rId3"/>
                <a:stretch>
                  <a:fillRect l="-832" t="-976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7931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DB57A-4F35-FE40-AD99-CBF74C84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DB1927-3BD3-B34D-BB20-53448C343FCA}"/>
              </a:ext>
            </a:extLst>
          </p:cNvPr>
          <p:cNvSpPr/>
          <p:nvPr/>
        </p:nvSpPr>
        <p:spPr>
          <a:xfrm>
            <a:off x="3048000" y="320097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</a:t>
            </a:r>
            <a:r>
              <a:rPr lang="en-US" b="1" dirty="0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Safilo</a:t>
            </a:r>
            <a:endParaRPr lang="ru-RU" b="1" dirty="0"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@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Ildar_Saf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irsafilo@gmail.com</a:t>
            </a:r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https://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www.linkedin.com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/in/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isafilo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BBCCE3-E05B-3240-B2F1-505DD3F2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383" y="1247961"/>
            <a:ext cx="1463234" cy="19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452997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Останавливаем процесс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||&lt;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Другой вариант</a:t>
                </a:r>
                <a:r>
                  <a:rPr lang="en-US" dirty="0"/>
                  <a:t>;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||&lt;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Другой вариант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||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|| 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452997" cy="2031325"/>
              </a:xfrm>
              <a:prstGeom prst="rect">
                <a:avLst/>
              </a:prstGeom>
              <a:blipFill>
                <a:blip r:embed="rId2"/>
                <a:stretch>
                  <a:fillRect l="-1465" t="-1242" r="-733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1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Переменная длина шага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/>
              <p:nvPr/>
            </p:nvSpPr>
            <p:spPr>
              <a:xfrm>
                <a:off x="990600" y="1843088"/>
                <a:ext cx="6061339" cy="2730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Длину шага можно менять в зависимости от шага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Например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Шаг наискорейшего спуска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9E0E280B-58B2-5B4B-867A-8AA663CC1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843088"/>
                <a:ext cx="6061339" cy="2730556"/>
              </a:xfrm>
              <a:prstGeom prst="rect">
                <a:avLst/>
              </a:prstGeom>
              <a:blipFill>
                <a:blip r:embed="rId2"/>
                <a:stretch>
                  <a:fillRect l="-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12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Оценка градиента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32770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Градиент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Может</a:t>
                </a:r>
                <a:r>
                  <a:rPr lang="en-US" dirty="0"/>
                  <a:t>,</a:t>
                </a:r>
                <a:r>
                  <a:rPr lang="ru-RU" dirty="0"/>
                  <a:t> оценить градиент одним слагаемым?</a:t>
                </a:r>
                <a:br>
                  <a:rPr lang="ru-RU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81FC6BFD-81D3-0545-B8C7-85F1E526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3277051"/>
              </a:xfrm>
              <a:prstGeom prst="rect">
                <a:avLst/>
              </a:prstGeom>
              <a:blipFill>
                <a:blip r:embed="rId2"/>
                <a:stretch>
                  <a:fillRect l="-832" t="-25097" b="-312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23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/>
              <p:nvPr/>
            </p:nvSpPr>
            <p:spPr>
              <a:xfrm>
                <a:off x="990600" y="1952922"/>
                <a:ext cx="6096000" cy="238379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Повторять</a:t>
                </a:r>
                <a:r>
                  <a:rPr lang="en-US" dirty="0"/>
                  <a:t>,</a:t>
                </a:r>
                <a:r>
                  <a:rPr lang="ru-RU" dirty="0"/>
                  <a:t> каждый раз выбирая случайный </a:t>
                </a:r>
                <a:r>
                  <a:rPr lang="ru-RU" dirty="0" err="1"/>
                  <a:t>обьект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Останавливаемся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48A40-1C61-D64F-91B4-AE05F8928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6096000" cy="2383794"/>
              </a:xfrm>
              <a:prstGeom prst="rect">
                <a:avLst/>
              </a:prstGeom>
              <a:blipFill>
                <a:blip r:embed="rId2"/>
                <a:stretch>
                  <a:fillRect l="-832" t="-1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44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522A45-5B09-9D45-B1E1-1215ADE4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562100"/>
            <a:ext cx="7404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Стохастический 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FAA2F4-B42A-AE4B-9365-47112E7AAD92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2481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ru-RU" dirty="0"/>
                  <a:t>Начальное приближение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Повторять</a:t>
                </a:r>
                <a:r>
                  <a:rPr lang="en-US" dirty="0"/>
                  <a:t>,</a:t>
                </a:r>
                <a:r>
                  <a:rPr lang="ru-RU" dirty="0"/>
                  <a:t> каждый раз выбирая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случайный </a:t>
                </a:r>
                <a:r>
                  <a:rPr lang="ru-RU" dirty="0" err="1"/>
                  <a:t>обьект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..,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ru-RU" dirty="0"/>
                  <a:t>Останавливаемся</a:t>
                </a:r>
                <a:r>
                  <a:rPr lang="en-US" dirty="0"/>
                  <a:t>, </a:t>
                </a:r>
                <a:r>
                  <a:rPr lang="ru-RU" dirty="0"/>
                  <a:t>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CFAA2F4-B42A-AE4B-9365-47112E7AA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2481513"/>
              </a:xfrm>
              <a:prstGeom prst="rect">
                <a:avLst/>
              </a:prstGeom>
              <a:blipFill>
                <a:blip r:embed="rId2"/>
                <a:stretch>
                  <a:fillRect l="-701" t="-102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74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Модель линейной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274524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Классификация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+1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-1 – </a:t>
                </a:r>
                <a:r>
                  <a:rPr lang="ru-RU" dirty="0"/>
                  <a:t>отрицательный класс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+1 – положительный класс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Алгоритм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должен возвращать одно из двух чисел</a:t>
                </a:r>
                <a:endParaRPr lang="en-US" dirty="0"/>
              </a:p>
              <a:p>
                <a:pPr marL="342900" indent="-342900">
                  <a:buAutoNum type="arabicPeriod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2308324"/>
              </a:xfrm>
              <a:prstGeom prst="rect">
                <a:avLst/>
              </a:prstGeom>
              <a:blipFill>
                <a:blip r:embed="rId2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49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699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выдает вещественное число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699872"/>
              </a:xfrm>
              <a:prstGeom prst="rect">
                <a:avLst/>
              </a:prstGeom>
              <a:blipFill>
                <a:blip r:embed="rId2"/>
                <a:stretch>
                  <a:fillRect t="-17857" b="-83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294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Повторение</a:t>
            </a:r>
          </a:p>
        </p:txBody>
      </p:sp>
    </p:spTree>
    <p:extLst>
      <p:ext uri="{BB962C8B-B14F-4D97-AF65-F5344CB8AC3E}">
        <p14:creationId xmlns:p14="http://schemas.microsoft.com/office/powerpoint/2010/main" val="16622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Линейный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884203-A963-7842-8481-F9BFD7DCCFEA}"/>
                  </a:ext>
                </a:extLst>
              </p:cNvPr>
              <p:cNvSpPr/>
              <p:nvPr/>
            </p:nvSpPr>
            <p:spPr>
              <a:xfrm>
                <a:off x="1416010" y="1970175"/>
                <a:ext cx="7253288" cy="699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выдает знак вещественного числа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884203-A963-7842-8481-F9BFD7DCC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010" y="1970175"/>
                <a:ext cx="7253288" cy="699872"/>
              </a:xfrm>
              <a:prstGeom prst="rect">
                <a:avLst/>
              </a:prstGeom>
              <a:blipFill>
                <a:blip r:embed="rId2"/>
                <a:stretch>
                  <a:fillRect t="-19643" b="-839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8AABC28C-7642-4E42-87DC-7CBA20A1308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290045" y="2639513"/>
            <a:ext cx="1331454" cy="80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44B351-73B6-0449-B823-7A66002E1C71}"/>
              </a:ext>
            </a:extLst>
          </p:cNvPr>
          <p:cNvSpPr txBox="1"/>
          <p:nvPr/>
        </p:nvSpPr>
        <p:spPr>
          <a:xfrm>
            <a:off x="5042654" y="3446253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признаки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86D1A-5A4F-E644-B14C-CE6A65FDC50E}"/>
              </a:ext>
            </a:extLst>
          </p:cNvPr>
          <p:cNvSpPr txBox="1"/>
          <p:nvPr/>
        </p:nvSpPr>
        <p:spPr>
          <a:xfrm>
            <a:off x="3306121" y="3446253"/>
            <a:ext cx="67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веса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4CD3C5AC-09C9-EA4A-AB86-4B3E09D59A88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644836" y="2639513"/>
            <a:ext cx="338715" cy="80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570014-5F4B-904B-B01A-1F46B55212E2}"/>
              </a:ext>
            </a:extLst>
          </p:cNvPr>
          <p:cNvSpPr txBox="1"/>
          <p:nvPr/>
        </p:nvSpPr>
        <p:spPr>
          <a:xfrm>
            <a:off x="990600" y="2858217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Свободный</a:t>
            </a:r>
          </a:p>
          <a:p>
            <a:r>
              <a:rPr lang="ru-RU" dirty="0"/>
              <a:t> </a:t>
            </a:r>
            <a:r>
              <a:rPr lang="ru-RU" dirty="0" err="1"/>
              <a:t>коэффицент</a:t>
            </a:r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C5853F3-9EAB-F841-A5FE-2FD3137A972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585909" y="2670047"/>
            <a:ext cx="306494" cy="51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00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Линейный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884203-A963-7842-8481-F9BFD7DCCFEA}"/>
                  </a:ext>
                </a:extLst>
              </p:cNvPr>
              <p:cNvSpPr/>
              <p:nvPr/>
            </p:nvSpPr>
            <p:spPr>
              <a:xfrm>
                <a:off x="1416010" y="1970175"/>
                <a:ext cx="7253288" cy="97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добавим единичный признак</a:t>
                </a:r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6D884203-A963-7842-8481-F9BFD7DCC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010" y="1970175"/>
                <a:ext cx="7253288" cy="976870"/>
              </a:xfrm>
              <a:prstGeom prst="rect">
                <a:avLst/>
              </a:prstGeom>
              <a:blipFill>
                <a:blip r:embed="rId2"/>
                <a:stretch>
                  <a:fillRect l="-699" t="-14286" b="-33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92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Геометрия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Скалярное произведение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646331"/>
              </a:xfrm>
              <a:prstGeom prst="rect">
                <a:avLst/>
              </a:prstGeom>
              <a:blipFill>
                <a:blip r:embed="rId2"/>
                <a:stretch>
                  <a:fillRect l="-876" t="-3846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67529B-7B36-2947-B5FA-250727B6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87675"/>
            <a:ext cx="4648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8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Геометрия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Уравнение гиперплоскости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646331"/>
              </a:xfrm>
              <a:prstGeom prst="rect">
                <a:avLst/>
              </a:prstGeom>
              <a:blipFill>
                <a:blip r:embed="rId2"/>
                <a:stretch>
                  <a:fillRect l="-876" t="-3846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9C1B87-9EFB-AA4D-AE7A-7CD8B2DF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307751"/>
            <a:ext cx="4102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Геометрия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Линейный классификатор проводит гиперплоскость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&lt;0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 err="1"/>
                  <a:t>обьект</a:t>
                </a:r>
                <a:r>
                  <a:rPr lang="ru-RU" dirty="0"/>
                  <a:t> слева от нее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 &gt;0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 err="1"/>
                  <a:t>обьект</a:t>
                </a:r>
                <a:r>
                  <a:rPr lang="ru-RU" dirty="0"/>
                  <a:t> справа от нее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1754326"/>
              </a:xfrm>
              <a:prstGeom prst="rect">
                <a:avLst/>
              </a:prstGeom>
              <a:blipFill>
                <a:blip r:embed="rId2"/>
                <a:stretch>
                  <a:fillRect l="-701" t="-1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6418D8-792E-D040-8B64-4EEED99C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4" r="894" b="15149"/>
          <a:stretch/>
        </p:blipFill>
        <p:spPr>
          <a:xfrm>
            <a:off x="990600" y="3707248"/>
            <a:ext cx="3860800" cy="28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Геометрия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/>
              <p:nvPr/>
            </p:nvSpPr>
            <p:spPr>
              <a:xfrm>
                <a:off x="990600" y="1952922"/>
                <a:ext cx="7253288" cy="1778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Расстояние от точки до гиперплоскости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&gt;|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Чем больше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, </a:t>
                </a:r>
                <a:r>
                  <a:rPr lang="ru-RU" dirty="0"/>
                  <a:t>тем </a:t>
                </a:r>
                <a:r>
                  <a:rPr lang="ru-RU" dirty="0" err="1"/>
                  <a:t>дальеш</a:t>
                </a:r>
                <a:r>
                  <a:rPr lang="ru-RU" dirty="0"/>
                  <a:t> </a:t>
                </a:r>
                <a:r>
                  <a:rPr lang="ru-RU" dirty="0" err="1"/>
                  <a:t>обьект</a:t>
                </a:r>
                <a:r>
                  <a:rPr lang="ru-RU" dirty="0"/>
                  <a:t> от разделяющий гиперплоскости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8FBE3247-BF72-AE4C-80C9-4A853B93E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2922"/>
                <a:ext cx="7253288" cy="1778179"/>
              </a:xfrm>
              <a:prstGeom prst="rect">
                <a:avLst/>
              </a:prstGeom>
              <a:blipFill>
                <a:blip r:embed="rId2"/>
                <a:stretch>
                  <a:fillRect l="-701" t="-1418" b="-4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26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Геометрия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BCBE1E-5992-2E48-936D-F5846718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61" y="1843088"/>
            <a:ext cx="7493000" cy="447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D2D61-BD72-E24D-9F0F-AF08EEB53B17}"/>
              </a:ext>
            </a:extLst>
          </p:cNvPr>
          <p:cNvSpPr txBox="1"/>
          <p:nvPr/>
        </p:nvSpPr>
        <p:spPr>
          <a:xfrm>
            <a:off x="9471804" y="2760454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выброс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8AB1D3E-7E18-9243-9AD6-1147898DE1B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8540151" y="2363638"/>
            <a:ext cx="1420730" cy="39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5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Отступ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135DA4-6CEF-8B45-821B-6D78B69B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195422"/>
            <a:ext cx="4533900" cy="361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7843F7-9206-7247-9956-302E529EAA06}"/>
                  </a:ext>
                </a:extLst>
              </p:cNvPr>
              <p:cNvSpPr txBox="1"/>
              <p:nvPr/>
            </p:nvSpPr>
            <p:spPr>
              <a:xfrm>
                <a:off x="990600" y="2251494"/>
                <a:ext cx="4641912" cy="30469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классификатор дает </a:t>
                </a:r>
              </a:p>
              <a:p>
                <a:r>
                  <a:rPr lang="ru-RU" dirty="0"/>
                  <a:t>    верный ответ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классификатор ошибается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Чем дальше отступ от нуля</a:t>
                </a:r>
                <a:r>
                  <a:rPr lang="en-US" dirty="0"/>
                  <a:t>, </a:t>
                </a:r>
                <a:r>
                  <a:rPr lang="ru-RU" dirty="0"/>
                  <a:t>тем больше</a:t>
                </a:r>
              </a:p>
              <a:p>
                <a:r>
                  <a:rPr lang="ru-RU" dirty="0"/>
                  <a:t>    уверенности</a:t>
                </a:r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7843F7-9206-7247-9956-302E529EA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51494"/>
                <a:ext cx="4641912" cy="3046988"/>
              </a:xfrm>
              <a:prstGeom prst="rect">
                <a:avLst/>
              </a:prstGeom>
              <a:blipFill>
                <a:blip r:embed="rId3"/>
                <a:stretch>
                  <a:fillRect l="-3005" t="-1245" r="-2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810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Порог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EAF9B0-948A-3941-9F8C-94D0EFB5E9F8}"/>
                  </a:ext>
                </a:extLst>
              </p:cNvPr>
              <p:cNvSpPr txBox="1"/>
              <p:nvPr/>
            </p:nvSpPr>
            <p:spPr>
              <a:xfrm>
                <a:off x="990600" y="2078966"/>
                <a:ext cx="6793526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- порог классификатора</a:t>
                </a:r>
              </a:p>
              <a:p>
                <a:endParaRPr lang="ru-RU" dirty="0"/>
              </a:p>
              <a:p>
                <a:r>
                  <a:rPr lang="ru-RU" dirty="0"/>
                  <a:t>Можно подбирать для оптимизации функции потерь</a:t>
                </a:r>
                <a:r>
                  <a:rPr lang="en-US" dirty="0"/>
                  <a:t>,</a:t>
                </a:r>
                <a:r>
                  <a:rPr lang="ru-RU" dirty="0"/>
                  <a:t> отличной </a:t>
                </a:r>
              </a:p>
              <a:p>
                <a:r>
                  <a:rPr lang="ru-RU" dirty="0"/>
                  <a:t>От использованной при обучении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EAF9B0-948A-3941-9F8C-94D0EFB5E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78966"/>
                <a:ext cx="6793526" cy="1661993"/>
              </a:xfrm>
              <a:prstGeom prst="rect">
                <a:avLst/>
              </a:prstGeom>
              <a:blipFill>
                <a:blip r:embed="rId2"/>
                <a:stretch>
                  <a:fillRect l="-2243" r="-187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36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Линейный классификатор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E7491B9-24B9-AD4A-9F14-0B85C4162F12}"/>
              </a:ext>
            </a:extLst>
          </p:cNvPr>
          <p:cNvSpPr/>
          <p:nvPr/>
        </p:nvSpPr>
        <p:spPr>
          <a:xfrm>
            <a:off x="990600" y="196619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Линейный классификатор разделяет два класса гиперплоскостью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Чем больше отступ по модулю, тем дальше объект от гиперплоскости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Знак отступа говорит о корректности предсказания</a:t>
            </a:r>
          </a:p>
        </p:txBody>
      </p:sp>
    </p:spTree>
    <p:extLst>
      <p:ext uri="{BB962C8B-B14F-4D97-AF65-F5344CB8AC3E}">
        <p14:creationId xmlns:p14="http://schemas.microsoft.com/office/powerpoint/2010/main" val="42087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D984C2-DEB0-D745-A08D-6EBB5146095A}"/>
                  </a:ext>
                </a:extLst>
              </p:cNvPr>
              <p:cNvSpPr txBox="1"/>
              <p:nvPr/>
            </p:nvSpPr>
            <p:spPr>
              <a:xfrm>
                <a:off x="1009403" y="1977241"/>
                <a:ext cx="6635856" cy="3154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MSE </a:t>
                </a:r>
                <a:r>
                  <a:rPr lang="ru-RU" dirty="0"/>
                  <a:t>для линейной регрессии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 …+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Можно посчитать градиент </a:t>
                </a:r>
                <a:r>
                  <a:rPr lang="en-US" dirty="0"/>
                  <a:t>MSE: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Приравниваем нулю и решаем систему линейных уравнений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D984C2-DEB0-D745-A08D-6EBB51460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03" y="1977241"/>
                <a:ext cx="6635856" cy="3154390"/>
              </a:xfrm>
              <a:prstGeom prst="rect">
                <a:avLst/>
              </a:prstGeom>
              <a:blipFill>
                <a:blip r:embed="rId2"/>
                <a:stretch>
                  <a:fillRect l="-2103" t="-2400" r="-1338" b="-2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86D077-8A78-8543-BEF6-705CEDED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Среднеквадратичная ошибка</a:t>
            </a:r>
          </a:p>
        </p:txBody>
      </p:sp>
    </p:spTree>
    <p:extLst>
      <p:ext uri="{BB962C8B-B14F-4D97-AF65-F5344CB8AC3E}">
        <p14:creationId xmlns:p14="http://schemas.microsoft.com/office/powerpoint/2010/main" val="3123915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Обучение линейных классификаторов</a:t>
            </a:r>
          </a:p>
        </p:txBody>
      </p:sp>
    </p:spTree>
    <p:extLst>
      <p:ext uri="{BB962C8B-B14F-4D97-AF65-F5344CB8AC3E}">
        <p14:creationId xmlns:p14="http://schemas.microsoft.com/office/powerpoint/2010/main" val="3017023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Функция потерь в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80E4866-F24E-0040-B42C-4C04CE81C174}"/>
                  </a:ext>
                </a:extLst>
              </p:cNvPr>
              <p:cNvSpPr/>
              <p:nvPr/>
            </p:nvSpPr>
            <p:spPr>
              <a:xfrm>
                <a:off x="990600" y="1966194"/>
                <a:ext cx="6096000" cy="253954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Частый выбор – бинарная функция потерь</a:t>
                </a:r>
              </a:p>
              <a:p>
                <a:r>
                  <a:rPr lang="ru-RU" dirty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Функционал ошибки – доля ошибок</a:t>
                </a:r>
                <a:r>
                  <a:rPr lang="en-US" dirty="0"/>
                  <a:t> </a:t>
                </a:r>
                <a:r>
                  <a:rPr lang="ru-RU" dirty="0"/>
                  <a:t>(</a:t>
                </a:r>
                <a:r>
                  <a:rPr lang="en-US" dirty="0"/>
                  <a:t>error rate)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Нередко измеряют долю верных ответов (</a:t>
                </a:r>
                <a:r>
                  <a:rPr lang="en-US" dirty="0"/>
                  <a:t>accuracy):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80E4866-F24E-0040-B42C-4C04CE81C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66194"/>
                <a:ext cx="6096000" cy="2539541"/>
              </a:xfrm>
              <a:prstGeom prst="rect">
                <a:avLst/>
              </a:prstGeom>
              <a:blipFill>
                <a:blip r:embed="rId2"/>
                <a:stretch>
                  <a:fillRect l="-832" t="-1500"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01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Доля ошибок для линейного классификатора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101ABF-D2AE-6B40-B26C-56E8AD9B73BE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5115888" cy="1338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Cambria Math" panose="02040503050406030204" pitchFamily="18" charset="0"/>
                  </a:rPr>
                  <a:t>Функционал ошибки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Индикатор – </a:t>
                </a:r>
                <a:r>
                  <a:rPr lang="ru-RU" dirty="0" err="1"/>
                  <a:t>недифференцируемая</a:t>
                </a:r>
                <a:r>
                  <a:rPr lang="ru-RU" dirty="0"/>
                  <a:t> функция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101ABF-D2AE-6B40-B26C-56E8AD9B7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5115888" cy="1338572"/>
              </a:xfrm>
              <a:prstGeom prst="rect">
                <a:avLst/>
              </a:prstGeom>
              <a:blipFill>
                <a:blip r:embed="rId2"/>
                <a:stretch>
                  <a:fillRect l="-2730" t="-44340" r="-1985" b="-811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CDA589-545D-0442-AA4C-FD7C2DE9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101" y="3718127"/>
            <a:ext cx="2857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8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Отступы для линейного классификатора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81894F-C08E-C349-BD10-F13A65B7B275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3985771" cy="267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Cambria Math" panose="02040503050406030204" pitchFamily="18" charset="0"/>
                  </a:rPr>
                  <a:t>Функционал ошибки</a:t>
                </a:r>
                <a:r>
                  <a:rPr lang="en-US" dirty="0">
                    <a:latin typeface="Cambria Math" panose="02040503050406030204" pitchFamily="18" charset="0"/>
                  </a:rPr>
                  <a:t>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Альтернативная запись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отступ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81894F-C08E-C349-BD10-F13A65B7B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3985771" cy="2677143"/>
              </a:xfrm>
              <a:prstGeom prst="rect">
                <a:avLst/>
              </a:prstGeom>
              <a:blipFill>
                <a:blip r:embed="rId2"/>
                <a:stretch>
                  <a:fillRect l="-3503" t="-22170" b="-292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00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Отступы</a:t>
            </a:r>
            <a:r>
              <a:rPr lang="en-US" dirty="0"/>
              <a:t> (MARGIN)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E8F76C-427A-7640-9E11-AD47A45F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68588"/>
            <a:ext cx="5359400" cy="246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2AC91-7133-384D-9A5A-23D91F555945}"/>
              </a:ext>
            </a:extLst>
          </p:cNvPr>
          <p:cNvSpPr txBox="1"/>
          <p:nvPr/>
        </p:nvSpPr>
        <p:spPr>
          <a:xfrm>
            <a:off x="1243013" y="2000250"/>
            <a:ext cx="550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Ранжирование </a:t>
            </a:r>
            <a:r>
              <a:rPr lang="ru-RU" dirty="0" err="1"/>
              <a:t>обьектов</a:t>
            </a:r>
            <a:r>
              <a:rPr lang="ru-RU" dirty="0"/>
              <a:t> по возрастанию отступа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482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Верхняя оценка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6ED8F-5678-F545-8FBD-FF8F6E4E6242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500842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b="0" dirty="0"/>
                  <a:t> </a:t>
                </a:r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Оценим сверху дифференцируемой функцией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B6ED8F-5678-F545-8FBD-FF8F6E4E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5008422" cy="1107996"/>
              </a:xfrm>
              <a:prstGeom prst="rect">
                <a:avLst/>
              </a:prstGeom>
              <a:blipFill>
                <a:blip r:embed="rId2"/>
                <a:stretch>
                  <a:fillRect l="-3038" r="-2025" b="-113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1F735D-0AEE-0A45-9A61-E2175335E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44" y="3457575"/>
            <a:ext cx="4572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09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Верхняя оценка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92C6-F0CF-6F44-BD0A-5457D93E7A54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6295057" cy="2169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 &lt;0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Минимизируем </a:t>
                </a:r>
                <a:r>
                  <a:rPr lang="ru-RU" dirty="0" err="1"/>
                  <a:t>верхнуюю</a:t>
                </a:r>
                <a:r>
                  <a:rPr lang="ru-RU" dirty="0"/>
                  <a:t> оценку</a:t>
                </a:r>
              </a:p>
              <a:p>
                <a:endParaRPr lang="ru-RU" dirty="0"/>
              </a:p>
              <a:p>
                <a:r>
                  <a:rPr lang="ru-RU" dirty="0"/>
                  <a:t>Надеемся</a:t>
                </a:r>
                <a:r>
                  <a:rPr lang="en-US" dirty="0"/>
                  <a:t>,</a:t>
                </a:r>
                <a:r>
                  <a:rPr lang="ru-RU" dirty="0"/>
                  <a:t> что она прижмет долю ошибок к нулю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192C6-F0CF-6F44-BD0A-5457D93E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6295057" cy="2169568"/>
              </a:xfrm>
              <a:prstGeom prst="rect">
                <a:avLst/>
              </a:prstGeom>
              <a:blipFill>
                <a:blip r:embed="rId2"/>
                <a:stretch>
                  <a:fillRect l="-2621" t="-27326" b="-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18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Примеры верхних оценок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AB3698-AEB2-AF40-A7F1-8D7AE3ED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302" y="3113932"/>
            <a:ext cx="4216400" cy="269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881B3-1930-9449-8A15-56805C1C0CA0}"/>
                  </a:ext>
                </a:extLst>
              </p:cNvPr>
              <p:cNvSpPr txBox="1"/>
              <p:nvPr/>
            </p:nvSpPr>
            <p:spPr>
              <a:xfrm>
                <a:off x="990600" y="2340010"/>
                <a:ext cx="5066708" cy="2078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логистическая</m:t>
                    </m:r>
                  </m:oMath>
                </a14:m>
                <a:endParaRPr lang="ru-RU" b="0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кусочно−линейная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ru-RU" dirty="0"/>
                  <a:t> экспоненциальная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/>
                  <a:t> - </a:t>
                </a:r>
                <a:r>
                  <a:rPr lang="ru-RU" dirty="0" err="1"/>
                  <a:t>сигмоидная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881B3-1930-9449-8A15-56805C1C0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340010"/>
                <a:ext cx="5066708" cy="2078198"/>
              </a:xfrm>
              <a:prstGeom prst="rect">
                <a:avLst/>
              </a:prstGeom>
              <a:blipFill>
                <a:blip r:embed="rId3"/>
                <a:stretch>
                  <a:fillRect l="-2750" t="-2439" r="-500" b="-18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792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91AEB5-0C18-9A41-8221-BC1A3F0F71F5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5745034" cy="2031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Выбираем логистическую функцию потерь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ru-RU" dirty="0"/>
                  <a:t>Вычисляем градиент</a:t>
                </a:r>
                <a:r>
                  <a:rPr lang="en-US" dirty="0"/>
                  <a:t>:</a:t>
                </a:r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&gt;)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91AEB5-0C18-9A41-8221-BC1A3F0F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5745034" cy="2031775"/>
              </a:xfrm>
              <a:prstGeom prst="rect">
                <a:avLst/>
              </a:prstGeom>
              <a:blipFill>
                <a:blip r:embed="rId2"/>
                <a:stretch>
                  <a:fillRect l="-2649" t="-29193" b="-279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57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 обучения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C903DB-3011-5047-9D65-A600C076F4BB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3872983" cy="705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Делаем градиентный спуск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&gt;)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C903DB-3011-5047-9D65-A600C076F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3872983" cy="705834"/>
              </a:xfrm>
              <a:prstGeom prst="rect">
                <a:avLst/>
              </a:prstGeom>
              <a:blipFill>
                <a:blip r:embed="rId2"/>
                <a:stretch>
                  <a:fillRect l="-3922" t="-19298" b="-78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1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Аналитическое решение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865D0B-CB7F-2E43-A1A7-310899A9E03F}"/>
                  </a:ext>
                </a:extLst>
              </p:cNvPr>
              <p:cNvSpPr/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матрица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ru-RU" dirty="0"/>
                  <a:t> вырожденная</a:t>
                </a:r>
                <a:r>
                  <a:rPr lang="en-US" dirty="0"/>
                  <a:t>,</a:t>
                </a:r>
                <a:r>
                  <a:rPr lang="ru-RU" dirty="0"/>
                  <a:t> то будут проблемы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Даже если она почти вырожденная</a:t>
                </a:r>
                <a:r>
                  <a:rPr lang="en-US" dirty="0"/>
                  <a:t>,</a:t>
                </a:r>
                <a:r>
                  <a:rPr lang="ru-RU" dirty="0"/>
                  <a:t> все равно будут проблемы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признаков много</a:t>
                </a:r>
                <a:r>
                  <a:rPr lang="en-US" dirty="0"/>
                  <a:t>,</a:t>
                </a:r>
                <a:r>
                  <a:rPr lang="ru-RU" dirty="0"/>
                  <a:t> то придется долго ждать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Обращение матрицы – сложная операция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от числа признаков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Если заменить среднеквадратичный функционал на другой</a:t>
                </a:r>
                <a:r>
                  <a:rPr lang="en-US" dirty="0"/>
                  <a:t>,</a:t>
                </a:r>
                <a:r>
                  <a:rPr lang="ru-RU" dirty="0"/>
                  <a:t> то скорее всего не найдем аналитическое решение</a:t>
                </a:r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D865D0B-CB7F-2E43-A1A7-310899A9E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  <a:blipFill>
                <a:blip r:embed="rId2"/>
                <a:stretch>
                  <a:fillRect l="-624" r="-1040" b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30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Пример регуляризации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3F8A73-8D30-3146-B1AF-C28D3E074A6F}"/>
                  </a:ext>
                </a:extLst>
              </p:cNvPr>
              <p:cNvSpPr txBox="1"/>
              <p:nvPr/>
            </p:nvSpPr>
            <p:spPr>
              <a:xfrm>
                <a:off x="990600" y="2237362"/>
                <a:ext cx="7142853" cy="1892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&lt;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Полностью аналогично линейной регрессии</a:t>
                </a:r>
              </a:p>
              <a:p>
                <a:endParaRPr lang="ru-RU" dirty="0"/>
              </a:p>
              <a:p>
                <a:r>
                  <a:rPr lang="ru-RU" dirty="0"/>
                  <a:t>Важно не накладывать регуляризацию на свободный </a:t>
                </a:r>
                <a:r>
                  <a:rPr lang="ru-RU" dirty="0" err="1"/>
                  <a:t>коэффицент</a:t>
                </a:r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3F8A73-8D30-3146-B1AF-C28D3E074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37362"/>
                <a:ext cx="7142853" cy="1892569"/>
              </a:xfrm>
              <a:prstGeom prst="rect">
                <a:avLst/>
              </a:prstGeom>
              <a:blipFill>
                <a:blip r:embed="rId2"/>
                <a:stretch>
                  <a:fillRect l="-2131" t="-46309" r="-1066" b="-140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C9E564D-76D4-0846-AD79-930DA3D9E342}"/>
              </a:ext>
            </a:extLst>
          </p:cNvPr>
          <p:cNvSpPr/>
          <p:nvPr/>
        </p:nvSpPr>
        <p:spPr>
          <a:xfrm>
            <a:off x="1514026" y="55182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medium.com</a:t>
            </a:r>
            <a:r>
              <a:rPr lang="ru-RU" dirty="0"/>
              <a:t>/@shrutijadon10104776/why-we-dont-use-bias-in-regularization-5a86905dfcd6</a:t>
            </a:r>
          </a:p>
        </p:txBody>
      </p:sp>
    </p:spTree>
    <p:extLst>
      <p:ext uri="{BB962C8B-B14F-4D97-AF65-F5344CB8AC3E}">
        <p14:creationId xmlns:p14="http://schemas.microsoft.com/office/powerpoint/2010/main" val="4277491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Метрики качества классификации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3989063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Качество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EF9C0-FF5C-C545-AF7F-1A1E7BCC2F9A}"/>
                  </a:ext>
                </a:extLst>
              </p:cNvPr>
              <p:cNvSpPr txBox="1"/>
              <p:nvPr/>
            </p:nvSpPr>
            <p:spPr>
              <a:xfrm>
                <a:off x="990600" y="2011790"/>
                <a:ext cx="3403624" cy="2677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Доля неправильных ответов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Доля правильных ответов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EF9C0-FF5C-C545-AF7F-1A1E7BCC2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11790"/>
                <a:ext cx="3403624" cy="2677143"/>
              </a:xfrm>
              <a:prstGeom prst="rect">
                <a:avLst/>
              </a:prstGeom>
              <a:blipFill>
                <a:blip r:embed="rId2"/>
                <a:stretch>
                  <a:fillRect l="-4089" t="-22170" r="-2974" b="-396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722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Несбалансированные выборки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4D0BEB-4476-434E-B98F-E5ECA9DD79F2}"/>
              </a:ext>
            </a:extLst>
          </p:cNvPr>
          <p:cNvSpPr/>
          <p:nvPr/>
        </p:nvSpPr>
        <p:spPr>
          <a:xfrm>
            <a:off x="990600" y="195167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Несбалансированная выборка — объектов одного класса существенного больше </a:t>
            </a:r>
          </a:p>
          <a:p>
            <a:endParaRPr lang="ru-RU" dirty="0"/>
          </a:p>
          <a:p>
            <a:r>
              <a:rPr lang="ru-RU" dirty="0"/>
              <a:t>• Пример: предсказание кликов по рекламе </a:t>
            </a:r>
          </a:p>
          <a:p>
            <a:endParaRPr lang="ru-RU" dirty="0"/>
          </a:p>
          <a:p>
            <a:r>
              <a:rPr lang="ru-RU" dirty="0"/>
              <a:t>• Пример: медицинская диагностика </a:t>
            </a:r>
          </a:p>
          <a:p>
            <a:endParaRPr lang="ru-RU" dirty="0"/>
          </a:p>
          <a:p>
            <a:r>
              <a:rPr lang="ru-RU" dirty="0"/>
              <a:t>• Пример: предсказание оттока клиентов</a:t>
            </a:r>
          </a:p>
          <a:p>
            <a:endParaRPr lang="ru-RU" dirty="0"/>
          </a:p>
          <a:p>
            <a:r>
              <a:rPr lang="ru-RU" dirty="0"/>
              <a:t> • Пример: специализированный поиск</a:t>
            </a:r>
          </a:p>
        </p:txBody>
      </p:sp>
    </p:spTree>
    <p:extLst>
      <p:ext uri="{BB962C8B-B14F-4D97-AF65-F5344CB8AC3E}">
        <p14:creationId xmlns:p14="http://schemas.microsoft.com/office/powerpoint/2010/main" val="1616750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Несбалансированные 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4CEA6F2-99F0-804C-84DE-839DB8CAB7BB}"/>
                  </a:ext>
                </a:extLst>
              </p:cNvPr>
              <p:cNvSpPr/>
              <p:nvPr/>
            </p:nvSpPr>
            <p:spPr>
              <a:xfrm>
                <a:off x="990600" y="1951672"/>
                <a:ext cx="6096000" cy="2862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Пример</a:t>
                </a:r>
                <a:r>
                  <a:rPr lang="en-US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Класс -1 </a:t>
                </a:r>
                <a:r>
                  <a:rPr lang="en-US" dirty="0"/>
                  <a:t>: 950 </a:t>
                </a:r>
                <a:r>
                  <a:rPr lang="ru-RU" dirty="0" err="1"/>
                  <a:t>обьектов</a:t>
                </a:r>
                <a:endParaRPr lang="ru-RU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Класс +1 </a:t>
                </a:r>
                <a:r>
                  <a:rPr lang="en-US" dirty="0"/>
                  <a:t>: </a:t>
                </a:r>
                <a:r>
                  <a:rPr lang="ru-RU" dirty="0"/>
                  <a:t>50 </a:t>
                </a:r>
                <a:r>
                  <a:rPr lang="ru-RU" dirty="0" err="1"/>
                  <a:t>обьектов</a:t>
                </a:r>
                <a:endParaRPr lang="ru-RU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ru-RU" dirty="0"/>
                  <a:t>Доля правильных ответов </a:t>
                </a:r>
                <a:r>
                  <a:rPr lang="en-US" dirty="0"/>
                  <a:t>: 0.95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Почему результат нас не устраивает?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Модель не несет экономической ценности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Цены ошибок неравнозначны</a:t>
                </a:r>
              </a:p>
              <a:p>
                <a:pPr lvl="1"/>
                <a:endParaRPr lang="ru-RU" dirty="0"/>
              </a:p>
              <a:p>
                <a:pPr marL="3943350" lvl="8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04CEA6F2-99F0-804C-84DE-839DB8CAB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51672"/>
                <a:ext cx="6096000" cy="2862322"/>
              </a:xfrm>
              <a:prstGeom prst="rect">
                <a:avLst/>
              </a:prstGeom>
              <a:blipFill>
                <a:blip r:embed="rId2"/>
                <a:stretch>
                  <a:fillRect l="-832" t="-8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904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Несбалансированные 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/>
              <p:nvPr/>
            </p:nvSpPr>
            <p:spPr>
              <a:xfrm>
                <a:off x="1284051" y="3268494"/>
                <a:ext cx="788901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доля </a:t>
                </a:r>
                <a:r>
                  <a:rPr lang="ru-RU" dirty="0" err="1"/>
                  <a:t>обьектов</a:t>
                </a:r>
                <a:r>
                  <a:rPr lang="ru-RU" dirty="0"/>
                  <a:t> самого крупного класса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Для разных алгоритмов</a:t>
                </a:r>
                <a:r>
                  <a:rPr lang="en-US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1]</m:t>
                      </m:r>
                    </m:oMath>
                  </m:oMathPara>
                </a14:m>
                <a:endParaRPr lang="en-US" dirty="0"/>
              </a:p>
              <a:p>
                <a:r>
                  <a:rPr lang="ru-RU" dirty="0"/>
                  <a:t>• Если получили большой </a:t>
                </a:r>
                <a:r>
                  <a:rPr lang="en" dirty="0"/>
                  <a:t>accuracy — </a:t>
                </a:r>
                <a:r>
                  <a:rPr lang="ru-RU" dirty="0"/>
                  <a:t>посмотрите на баланс классов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3268494"/>
                <a:ext cx="7889019" cy="1477328"/>
              </a:xfrm>
              <a:prstGeom prst="rect">
                <a:avLst/>
              </a:prstGeom>
              <a:blipFill>
                <a:blip r:embed="rId2"/>
                <a:stretch>
                  <a:fillRect l="-804" t="-1709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98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Улучшение метрики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/>
              <p:nvPr/>
            </p:nvSpPr>
            <p:spPr>
              <a:xfrm>
                <a:off x="1284051" y="3268494"/>
                <a:ext cx="4096314" cy="2170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Два алгоритма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Доли правильных ответов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Абсолютное улучшение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Относительное отношение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3268494"/>
                <a:ext cx="4096314" cy="2170531"/>
              </a:xfrm>
              <a:prstGeom prst="rect">
                <a:avLst/>
              </a:prstGeom>
              <a:blipFill>
                <a:blip r:embed="rId2"/>
                <a:stretch>
                  <a:fillRect l="-1238" t="-11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269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Улучшение метрики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/>
              <p:nvPr/>
            </p:nvSpPr>
            <p:spPr>
              <a:xfrm>
                <a:off x="1284051" y="1964684"/>
                <a:ext cx="1922706" cy="1049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=0.8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=12.5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DF14F3-12C2-6B4A-B740-07C61656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51" y="1964684"/>
                <a:ext cx="1922706" cy="1049775"/>
              </a:xfrm>
              <a:prstGeom prst="rect">
                <a:avLst/>
              </a:prstGeom>
              <a:blipFill>
                <a:blip r:embed="rId2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5F45DB-9311-404E-98BA-D41BE8092015}"/>
                  </a:ext>
                </a:extLst>
              </p:cNvPr>
              <p:cNvSpPr txBox="1"/>
              <p:nvPr/>
            </p:nvSpPr>
            <p:spPr>
              <a:xfrm>
                <a:off x="3771089" y="1964684"/>
                <a:ext cx="1746376" cy="1049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5F45DB-9311-404E-98BA-D41BE8092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089" y="1964684"/>
                <a:ext cx="1746376" cy="1049775"/>
              </a:xfrm>
              <a:prstGeom prst="rect">
                <a:avLst/>
              </a:prstGeom>
              <a:blipFill>
                <a:blip r:embed="rId3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6EAA2C-2EA1-9542-8462-5FEB79692ADF}"/>
                  </a:ext>
                </a:extLst>
              </p:cNvPr>
              <p:cNvSpPr txBox="1"/>
              <p:nvPr/>
            </p:nvSpPr>
            <p:spPr>
              <a:xfrm>
                <a:off x="7238869" y="1964684"/>
                <a:ext cx="1874616" cy="1049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001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01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900%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6EAA2C-2EA1-9542-8462-5FEB7969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69" y="1964684"/>
                <a:ext cx="1874616" cy="1049775"/>
              </a:xfrm>
              <a:prstGeom prst="rect">
                <a:avLst/>
              </a:prstGeom>
              <a:blipFill>
                <a:blip r:embed="rId4"/>
                <a:stretch>
                  <a:fillRect l="-20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74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Цены ошибок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93D30F7-2CBB-4047-A6AD-0B2B5037A0CD}"/>
              </a:ext>
            </a:extLst>
          </p:cNvPr>
          <p:cNvSpPr/>
          <p:nvPr/>
        </p:nvSpPr>
        <p:spPr>
          <a:xfrm>
            <a:off x="990600" y="22286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Пример: кредитный </a:t>
            </a:r>
            <a:r>
              <a:rPr lang="ru-RU" dirty="0" err="1"/>
              <a:t>скоринг</a:t>
            </a:r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• Что хуже? </a:t>
            </a:r>
          </a:p>
          <a:p>
            <a:r>
              <a:rPr lang="ru-RU" dirty="0"/>
              <a:t>	• Выдать кредит «плохому» клиенту </a:t>
            </a:r>
          </a:p>
          <a:p>
            <a:r>
              <a:rPr lang="ru-RU" dirty="0"/>
              <a:t>	• Не выдать кредит «хорошему» клиенту </a:t>
            </a:r>
          </a:p>
          <a:p>
            <a:endParaRPr lang="ru-RU" dirty="0"/>
          </a:p>
          <a:p>
            <a:r>
              <a:rPr lang="ru-RU" dirty="0"/>
              <a:t>• Доля верных ответов не учитывает цены ошибок</a:t>
            </a:r>
          </a:p>
        </p:txBody>
      </p:sp>
    </p:spTree>
    <p:extLst>
      <p:ext uri="{BB962C8B-B14F-4D97-AF65-F5344CB8AC3E}">
        <p14:creationId xmlns:p14="http://schemas.microsoft.com/office/powerpoint/2010/main" val="2696279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Матрица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06AEE867-3541-B342-84EE-93207497CA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6627960"/>
                  </p:ext>
                </p:extLst>
              </p:nvPr>
            </p:nvGraphicFramePr>
            <p:xfrm>
              <a:off x="990600" y="2562935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 Positive (TP)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 Positive (FP)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 Negative (FN)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 Negative (TN0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2">
                <a:extLst>
                  <a:ext uri="{FF2B5EF4-FFF2-40B4-BE49-F238E27FC236}">
                    <a16:creationId xmlns:a16="http://schemas.microsoft.com/office/drawing/2014/main" id="{06AEE867-3541-B342-84EE-93207497CA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6627960"/>
                  </p:ext>
                </p:extLst>
              </p:nvPr>
            </p:nvGraphicFramePr>
            <p:xfrm>
              <a:off x="990600" y="2562935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69" t="-110345" r="-20140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 Positive (TP)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 Positive (FP)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469" t="-203333" r="-20140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 Negative (FN)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 Negative (TN0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477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/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Наша задача при обучении модели – найти такие веса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на которых достигается минимум функции ошибки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Грубо говоря</a:t>
                </a:r>
                <a:r>
                  <a:rPr lang="en-US" dirty="0"/>
                  <a:t>,</a:t>
                </a:r>
                <a:r>
                  <a:rPr lang="ru-RU" dirty="0"/>
                  <a:t> график </a:t>
                </a:r>
                <a:r>
                  <a:rPr lang="en-US" dirty="0"/>
                  <a:t>MSE – </a:t>
                </a:r>
                <a:r>
                  <a:rPr lang="ru-RU" dirty="0"/>
                  <a:t>парабола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Идея метода градиентного спуска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 каждом шаге движемся в сторону антиградиента функции потерь!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Вектор градиента функции потерь обозначают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или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8F2CA6CD-FF83-4445-B84A-CD4A42108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96" y="1843088"/>
                <a:ext cx="6096000" cy="3693319"/>
              </a:xfrm>
              <a:prstGeom prst="rect">
                <a:avLst/>
              </a:prstGeom>
              <a:blipFill>
                <a:blip r:embed="rId2"/>
                <a:stretch>
                  <a:fillRect l="-624" t="-342" r="-1040" b="-20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000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Матрица ошибок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45E29517-C6AA-9F4F-8E81-D480BE585D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586062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45E29517-C6AA-9F4F-8E81-D480BE585D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4586062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110345" r="-20153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203333" r="-2015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C25A0F-EF36-0342-B8E9-5A865668C39E}"/>
                  </a:ext>
                </a:extLst>
              </p:cNvPr>
              <p:cNvSpPr txBox="1"/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C25A0F-EF36-0342-B8E9-5A865668C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blipFill>
                <a:blip r:embed="rId3"/>
                <a:stretch>
                  <a:fillRect l="-2963" t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C535EA53-91E9-9C4E-87FE-4E6373300E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900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C535EA53-91E9-9C4E-87FE-4E6373300E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6900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103333" r="-20230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210345" r="-20230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A5C232-B322-664F-BD7C-A3C0C8261C41}"/>
                  </a:ext>
                </a:extLst>
              </p:cNvPr>
              <p:cNvSpPr txBox="1"/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A5C232-B322-664F-BD7C-A3C0C8261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blipFill>
                <a:blip r:embed="rId5"/>
                <a:stretch>
                  <a:fillRect l="-2878" t="-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037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Точность (</a:t>
            </a:r>
            <a:r>
              <a:rPr lang="en-US" dirty="0"/>
              <a:t>precision)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EA9B275-3AEC-8A4F-9E58-E75693D4C9E2}"/>
                  </a:ext>
                </a:extLst>
              </p:cNvPr>
              <p:cNvSpPr/>
              <p:nvPr/>
            </p:nvSpPr>
            <p:spPr>
              <a:xfrm>
                <a:off x="990600" y="2228671"/>
                <a:ext cx="6096000" cy="11887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dirty="0"/>
                  <a:t>Можно ли доверять классификатору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EA9B275-3AEC-8A4F-9E58-E75693D4C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28671"/>
                <a:ext cx="6096000" cy="1188787"/>
              </a:xfrm>
              <a:prstGeom prst="rect">
                <a:avLst/>
              </a:prstGeom>
              <a:blipFill>
                <a:blip r:embed="rId2"/>
                <a:stretch>
                  <a:fillRect l="-1040" t="-2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641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Точность (</a:t>
            </a:r>
            <a:r>
              <a:rPr lang="en-US" dirty="0"/>
              <a:t>precision)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F6D4CB5C-54B6-C844-9219-3B39CE2483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550537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F6D4CB5C-54B6-C844-9219-3B39CE2483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3550537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110345" r="-20153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203333" r="-2015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759E-92DF-7441-946A-36AF29AE1584}"/>
                  </a:ext>
                </a:extLst>
              </p:cNvPr>
              <p:cNvSpPr txBox="1"/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70759E-92DF-7441-946A-36AF29AE1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blipFill>
                <a:blip r:embed="rId3"/>
                <a:stretch>
                  <a:fillRect l="-2963" t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C0D4A3FB-641E-5448-AA9E-CD0F934704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64379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C0D4A3FB-641E-5448-AA9E-CD0F934704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864379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103333" r="-20230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210345" r="-20230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601C2-16D8-0845-9BB7-2A07062DD777}"/>
                  </a:ext>
                </a:extLst>
              </p:cNvPr>
              <p:cNvSpPr txBox="1"/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0601C2-16D8-0845-9BB7-2A07062D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blipFill>
                <a:blip r:embed="rId5"/>
                <a:stretch>
                  <a:fillRect l="-2878" t="-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BEF30-CE6F-4940-8979-9AA28B81C0C3}"/>
                  </a:ext>
                </a:extLst>
              </p:cNvPr>
              <p:cNvSpPr txBox="1"/>
              <p:nvPr/>
            </p:nvSpPr>
            <p:spPr>
              <a:xfrm>
                <a:off x="1050587" y="3732545"/>
                <a:ext cx="23842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Precision(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)=0.8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BEF30-CE6F-4940-8979-9AA28B81C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7" y="3732545"/>
                <a:ext cx="2384242" cy="369332"/>
              </a:xfrm>
              <a:prstGeom prst="rect">
                <a:avLst/>
              </a:prstGeom>
              <a:blipFill>
                <a:blip r:embed="rId6"/>
                <a:stretch>
                  <a:fillRect l="-2116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48081-5BF3-5B42-BEF8-23C1CF0B8169}"/>
                  </a:ext>
                </a:extLst>
              </p:cNvPr>
              <p:cNvSpPr txBox="1"/>
              <p:nvPr/>
            </p:nvSpPr>
            <p:spPr>
              <a:xfrm>
                <a:off x="6864484" y="3751676"/>
                <a:ext cx="2517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Precision(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)=0.96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B48081-5BF3-5B42-BEF8-23C1CF0B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84" y="3751676"/>
                <a:ext cx="2517805" cy="369332"/>
              </a:xfrm>
              <a:prstGeom prst="rect">
                <a:avLst/>
              </a:prstGeom>
              <a:blipFill>
                <a:blip r:embed="rId7"/>
                <a:stretch>
                  <a:fillRect l="-2010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827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Полнота (</a:t>
            </a:r>
            <a:r>
              <a:rPr lang="en-US" dirty="0"/>
              <a:t>recall)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6E5BEF4-6C12-544B-BA00-8F8A04A145D7}"/>
                  </a:ext>
                </a:extLst>
              </p:cNvPr>
              <p:cNvSpPr/>
              <p:nvPr/>
            </p:nvSpPr>
            <p:spPr>
              <a:xfrm>
                <a:off x="990600" y="2228671"/>
                <a:ext cx="6096000" cy="14464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dirty="0"/>
                  <a:t>Как много положительных </a:t>
                </a:r>
                <a:r>
                  <a:rPr lang="ru-RU" dirty="0" err="1"/>
                  <a:t>обьектов</a:t>
                </a:r>
                <a:r>
                  <a:rPr lang="ru-RU" dirty="0"/>
                  <a:t> находит классификатор</a:t>
                </a:r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6E5BEF4-6C12-544B-BA00-8F8A04A14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228671"/>
                <a:ext cx="6096000" cy="1446486"/>
              </a:xfrm>
              <a:prstGeom prst="rect">
                <a:avLst/>
              </a:prstGeom>
              <a:blipFill>
                <a:blip r:embed="rId2"/>
                <a:stretch>
                  <a:fillRect l="-1040" t="-1739" b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274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Полнота (</a:t>
            </a:r>
            <a:r>
              <a:rPr lang="en-US" dirty="0"/>
              <a:t>recall)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FCC5F978-8099-0648-AFC2-654A287171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947505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FCC5F978-8099-0648-AFC2-654A287171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7947505"/>
                  </p:ext>
                </p:extLst>
              </p:nvPr>
            </p:nvGraphicFramePr>
            <p:xfrm>
              <a:off x="990601" y="2562935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110345" r="-20153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2"/>
                          <a:stretch>
                            <a:fillRect l="-769" t="-203333" r="-20153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80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1D4873-FD6D-E34F-8785-EDE166AAFF5B}"/>
                  </a:ext>
                </a:extLst>
              </p:cNvPr>
              <p:cNvSpPr txBox="1"/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1D4873-FD6D-E34F-8785-EDE166AAF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7" y="2081719"/>
                <a:ext cx="1690143" cy="646331"/>
              </a:xfrm>
              <a:prstGeom prst="rect">
                <a:avLst/>
              </a:prstGeom>
              <a:blipFill>
                <a:blip r:embed="rId3"/>
                <a:stretch>
                  <a:fillRect l="-2963" t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7AF4CA7E-4D63-F245-8129-5D4D7126D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3820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7AF4CA7E-4D63-F245-8129-5D4D7126D2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638201"/>
                  </p:ext>
                </p:extLst>
              </p:nvPr>
            </p:nvGraphicFramePr>
            <p:xfrm>
              <a:off x="6804498" y="2543804"/>
              <a:ext cx="494327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47757">
                      <a:extLst>
                        <a:ext uri="{9D8B030D-6E8A-4147-A177-3AD203B41FA5}">
                          <a16:colId xmlns:a16="http://schemas.microsoft.com/office/drawing/2014/main" val="3735599148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475572926"/>
                        </a:ext>
                      </a:extLst>
                    </a:gridCol>
                    <a:gridCol w="1647757">
                      <a:extLst>
                        <a:ext uri="{9D8B030D-6E8A-4147-A177-3AD203B41FA5}">
                          <a16:colId xmlns:a16="http://schemas.microsoft.com/office/drawing/2014/main" val="18856956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 = -1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7037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103333" r="-202308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48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68804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4"/>
                          <a:stretch>
                            <a:fillRect t="-210345" r="-20230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52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98</a:t>
                          </a:r>
                          <a:endParaRPr lang="ru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2675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4612E-1D04-534E-A0B0-E0B3949D5991}"/>
                  </a:ext>
                </a:extLst>
              </p:cNvPr>
              <p:cNvSpPr txBox="1"/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Модель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  <a:p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B4612E-1D04-534E-A0B0-E0B3949D5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84" y="2062588"/>
                <a:ext cx="1753172" cy="646331"/>
              </a:xfrm>
              <a:prstGeom prst="rect">
                <a:avLst/>
              </a:prstGeom>
              <a:blipFill>
                <a:blip r:embed="rId5"/>
                <a:stretch>
                  <a:fillRect l="-2878" t="-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529366-39DE-0C43-BB3D-C79F51E743F7}"/>
                  </a:ext>
                </a:extLst>
              </p:cNvPr>
              <p:cNvSpPr txBox="1"/>
              <p:nvPr/>
            </p:nvSpPr>
            <p:spPr>
              <a:xfrm>
                <a:off x="1050587" y="3732545"/>
                <a:ext cx="19866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)=0.8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529366-39DE-0C43-BB3D-C79F51E7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7" y="3732545"/>
                <a:ext cx="1986698" cy="369332"/>
              </a:xfrm>
              <a:prstGeom prst="rect">
                <a:avLst/>
              </a:prstGeom>
              <a:blipFill>
                <a:blip r:embed="rId6"/>
                <a:stretch>
                  <a:fillRect l="-2532" t="-6452" b="-22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D4A040-915D-DF40-9B46-D2DD93E51CAC}"/>
                  </a:ext>
                </a:extLst>
              </p:cNvPr>
              <p:cNvSpPr txBox="1"/>
              <p:nvPr/>
            </p:nvSpPr>
            <p:spPr>
              <a:xfrm>
                <a:off x="6864484" y="3768208"/>
                <a:ext cx="2120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)=0.48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D4A040-915D-DF40-9B46-D2DD93E51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484" y="3768208"/>
                <a:ext cx="2120260" cy="369332"/>
              </a:xfrm>
              <a:prstGeom prst="rect">
                <a:avLst/>
              </a:prstGeom>
              <a:blipFill>
                <a:blip r:embed="rId7"/>
                <a:stretch>
                  <a:fillRect l="-2381" t="-6667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067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Точность и полнота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61A5E3-E8F1-B84F-9E21-C21788C2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847" y="1843088"/>
            <a:ext cx="3251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39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Регулируем точность и полнота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45EDF-9638-154D-B371-320B0B65D8A1}"/>
                  </a:ext>
                </a:extLst>
              </p:cNvPr>
              <p:cNvSpPr txBox="1"/>
              <p:nvPr/>
            </p:nvSpPr>
            <p:spPr>
              <a:xfrm>
                <a:off x="1114425" y="2386013"/>
                <a:ext cx="6654899" cy="293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уверенность классификатора в том</a:t>
                </a:r>
                <a:r>
                  <a:rPr lang="en-US" dirty="0"/>
                  <a:t>,</a:t>
                </a:r>
                <a:r>
                  <a:rPr lang="ru-RU" dirty="0"/>
                  <a:t> что </a:t>
                </a:r>
                <a:r>
                  <a:rPr lang="ru-RU" dirty="0" err="1"/>
                  <a:t>обьект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относится к классу +1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spc="-5" dirty="0">
                    <a:latin typeface="Calibri"/>
                    <a:cs typeface="Calibri"/>
                  </a:rPr>
                  <a:t>Обычно</a:t>
                </a:r>
                <a:r>
                  <a:rPr lang="ru-RU" spc="12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если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mbria Math"/>
                    <a:cs typeface="Cambria Math"/>
                  </a:rPr>
                  <a:t>𝑝</a:t>
                </a:r>
                <a:r>
                  <a:rPr lang="en-US" dirty="0">
                    <a:latin typeface="Cambria Math"/>
                    <a:cs typeface="Cambria Math"/>
                  </a:rPr>
                  <a:t>(</a:t>
                </a:r>
                <a:r>
                  <a:rPr lang="ru-RU" dirty="0">
                    <a:latin typeface="Cambria Math"/>
                    <a:cs typeface="Cambria Math"/>
                  </a:rPr>
                  <a:t>𝑥</a:t>
                </a:r>
                <a:r>
                  <a:rPr lang="en-US" dirty="0">
                    <a:latin typeface="Cambria Math"/>
                    <a:cs typeface="Cambria Math"/>
                  </a:rPr>
                  <a:t>)</a:t>
                </a:r>
                <a:r>
                  <a:rPr lang="ru-RU" dirty="0">
                    <a:latin typeface="Cambria Math"/>
                    <a:cs typeface="Cambria Math"/>
                  </a:rPr>
                  <a:t>	&gt;</a:t>
                </a:r>
                <a:r>
                  <a:rPr lang="ru-RU" spc="125" dirty="0">
                    <a:latin typeface="Cambria Math"/>
                    <a:cs typeface="Cambria Math"/>
                  </a:rPr>
                  <a:t> </a:t>
                </a:r>
                <a:r>
                  <a:rPr lang="ru-RU" spc="-40" dirty="0">
                    <a:latin typeface="Cambria Math"/>
                    <a:cs typeface="Cambria Math"/>
                  </a:rPr>
                  <a:t>0.5</a:t>
                </a:r>
                <a:r>
                  <a:rPr lang="ru-RU" spc="-40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10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то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мы</a:t>
                </a:r>
                <a:r>
                  <a:rPr lang="ru-RU" spc="110" dirty="0"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относим</a:t>
                </a:r>
                <a:r>
                  <a:rPr lang="ru-RU" spc="13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объект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endParaRPr lang="en-US" spc="105" dirty="0">
                  <a:latin typeface="Calibri"/>
                  <a:cs typeface="Calibri"/>
                </a:endParaRPr>
              </a:p>
              <a:p>
                <a:r>
                  <a:rPr lang="ru-RU" dirty="0">
                    <a:latin typeface="Calibri"/>
                    <a:cs typeface="Calibri"/>
                  </a:rPr>
                  <a:t>к </a:t>
                </a:r>
                <a:r>
                  <a:rPr lang="ru-RU" spc="5" dirty="0">
                    <a:latin typeface="Calibri"/>
                    <a:cs typeface="Calibri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положительному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30" dirty="0">
                    <a:latin typeface="Calibri"/>
                    <a:cs typeface="Calibri"/>
                  </a:rPr>
                  <a:t>классу</a:t>
                </a:r>
                <a:r>
                  <a:rPr lang="ru-RU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35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а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иначе</a:t>
                </a:r>
                <a:r>
                  <a:rPr lang="ru-RU" spc="135" dirty="0">
                    <a:latin typeface="Calibri"/>
                    <a:cs typeface="Calibri"/>
                  </a:rPr>
                  <a:t> </a:t>
                </a:r>
                <a:r>
                  <a:rPr lang="ru-RU" spc="495" dirty="0">
                    <a:latin typeface="Microsoft Sans Serif"/>
                    <a:cs typeface="Microsoft Sans Serif"/>
                  </a:rPr>
                  <a:t>–</a:t>
                </a:r>
                <a:r>
                  <a:rPr lang="ru-RU" spc="25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к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25" dirty="0">
                    <a:latin typeface="Calibri"/>
                    <a:cs typeface="Calibri"/>
                  </a:rPr>
                  <a:t>отрицательному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.</a:t>
                </a:r>
                <a:endParaRPr lang="en-US" spc="-25" dirty="0">
                  <a:latin typeface="Microsoft Sans Serif"/>
                  <a:cs typeface="Microsoft Sans Serif"/>
                </a:endParaRPr>
              </a:p>
              <a:p>
                <a:endParaRPr lang="en-US" spc="-2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Можно</a:t>
                </a:r>
                <a:r>
                  <a:rPr lang="ru-RU" spc="10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изменять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20" dirty="0">
                    <a:solidFill>
                      <a:srgbClr val="00AF50"/>
                    </a:solidFill>
                    <a:latin typeface="Calibri"/>
                    <a:cs typeface="Calibri"/>
                  </a:rPr>
                  <a:t>этот</a:t>
                </a:r>
                <a:r>
                  <a:rPr lang="ru-RU" spc="12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35" dirty="0">
                    <a:solidFill>
                      <a:srgbClr val="00AF50"/>
                    </a:solidFill>
                    <a:latin typeface="Calibri"/>
                    <a:cs typeface="Calibri"/>
                  </a:rPr>
                  <a:t>порог</a:t>
                </a:r>
                <a:r>
                  <a:rPr lang="ru-RU" spc="-35" dirty="0">
                    <a:solidFill>
                      <a:srgbClr val="00AF50"/>
                    </a:solidFill>
                    <a:latin typeface="Microsoft Sans Serif"/>
                    <a:cs typeface="Microsoft Sans Serif"/>
                  </a:rPr>
                  <a:t>,</a:t>
                </a:r>
                <a:r>
                  <a:rPr lang="ru-RU" spc="55" dirty="0">
                    <a:solidFill>
                      <a:srgbClr val="00AF50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то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есть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вместо</a:t>
                </a:r>
                <a:r>
                  <a:rPr lang="ru-RU" spc="13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0.5</a:t>
                </a:r>
                <a:r>
                  <a:rPr lang="ru-RU" spc="120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брать</a:t>
                </a:r>
                <a:endParaRPr lang="ru-RU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  <a:tabLst>
                    <a:tab pos="3383915" algn="l"/>
                  </a:tabLst>
                </a:pP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д</a:t>
                </a:r>
                <a:r>
                  <a:rPr lang="ru-RU" spc="-20" dirty="0">
                    <a:solidFill>
                      <a:srgbClr val="00AF50"/>
                    </a:solidFill>
                    <a:latin typeface="Calibri"/>
                    <a:cs typeface="Calibri"/>
                  </a:rPr>
                  <a:t>р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у</a:t>
                </a:r>
                <a:r>
                  <a:rPr lang="ru-RU" spc="-35" dirty="0">
                    <a:solidFill>
                      <a:srgbClr val="00AF50"/>
                    </a:solidFill>
                    <a:latin typeface="Calibri"/>
                    <a:cs typeface="Calibri"/>
                  </a:rPr>
                  <a:t>г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е</a:t>
                </a:r>
                <a:r>
                  <a:rPr lang="ru-RU" spc="13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чис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л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из</a:t>
                </a:r>
                <a:r>
                  <a:rPr lang="ru-RU" spc="12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30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т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рез</a:t>
                </a:r>
                <a:r>
                  <a:rPr lang="ru-RU" spc="-30" dirty="0">
                    <a:solidFill>
                      <a:srgbClr val="00AF50"/>
                    </a:solidFill>
                    <a:latin typeface="Calibri"/>
                    <a:cs typeface="Calibri"/>
                  </a:rPr>
                  <a:t>к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а</a:t>
                </a:r>
                <a:r>
                  <a:rPr lang="en-US" dirty="0">
                    <a:solidFill>
                      <a:srgbClr val="00AF50"/>
                    </a:solidFill>
                    <a:latin typeface="Calibri"/>
                    <a:cs typeface="Calibri"/>
                  </a:rPr>
                  <a:t> [</a:t>
                </a:r>
                <a:r>
                  <a:rPr lang="ru-RU" spc="-10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0</a:t>
                </a:r>
                <a:r>
                  <a:rPr lang="ru-RU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;</a:t>
                </a:r>
                <a:r>
                  <a:rPr lang="ru-RU" spc="-125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1</a:t>
                </a:r>
                <a:r>
                  <a:rPr lang="en-US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].</a:t>
                </a:r>
                <a:endParaRPr lang="ru-RU" dirty="0">
                  <a:latin typeface="Cambria Math"/>
                  <a:cs typeface="Cambria Math"/>
                </a:endParaRPr>
              </a:p>
              <a:p>
                <a:endParaRPr lang="ru-RU" dirty="0">
                  <a:latin typeface="Microsoft Sans Serif"/>
                  <a:cs typeface="Microsoft Sans Serif"/>
                </a:endParaRPr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45EDF-9638-154D-B371-320B0B65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2386013"/>
                <a:ext cx="6654899" cy="2939266"/>
              </a:xfrm>
              <a:prstGeom prst="rect">
                <a:avLst/>
              </a:prstGeom>
              <a:blipFill>
                <a:blip r:embed="rId2"/>
                <a:stretch>
                  <a:fillRect l="-762" t="-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96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Регулируем точность и полнота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45EDF-9638-154D-B371-320B0B65D8A1}"/>
                  </a:ext>
                </a:extLst>
              </p:cNvPr>
              <p:cNvSpPr txBox="1"/>
              <p:nvPr/>
            </p:nvSpPr>
            <p:spPr>
              <a:xfrm>
                <a:off x="990600" y="1714501"/>
                <a:ext cx="12422375" cy="5251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Пусть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уверенность классификатора в том</a:t>
                </a:r>
                <a:r>
                  <a:rPr lang="en-US" dirty="0"/>
                  <a:t>,</a:t>
                </a:r>
                <a:r>
                  <a:rPr lang="ru-RU" dirty="0"/>
                  <a:t> что </a:t>
                </a:r>
                <a:r>
                  <a:rPr lang="ru-RU" dirty="0" err="1"/>
                  <a:t>обьект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относится к классу +1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[0;1]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ru-RU" spc="-5" dirty="0">
                    <a:latin typeface="Calibri"/>
                    <a:cs typeface="Calibri"/>
                  </a:rPr>
                  <a:t>Обычно</a:t>
                </a:r>
                <a:r>
                  <a:rPr lang="ru-RU" spc="12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если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mbria Math"/>
                    <a:cs typeface="Cambria Math"/>
                  </a:rPr>
                  <a:t>𝑝</a:t>
                </a:r>
                <a:r>
                  <a:rPr lang="en-US" dirty="0">
                    <a:latin typeface="Cambria Math"/>
                    <a:cs typeface="Cambria Math"/>
                  </a:rPr>
                  <a:t>(</a:t>
                </a:r>
                <a:r>
                  <a:rPr lang="ru-RU" dirty="0">
                    <a:latin typeface="Cambria Math"/>
                    <a:cs typeface="Cambria Math"/>
                  </a:rPr>
                  <a:t>𝑥</a:t>
                </a:r>
                <a:r>
                  <a:rPr lang="en-US" dirty="0">
                    <a:latin typeface="Cambria Math"/>
                    <a:cs typeface="Cambria Math"/>
                  </a:rPr>
                  <a:t>)</a:t>
                </a:r>
                <a:r>
                  <a:rPr lang="ru-RU" dirty="0">
                    <a:latin typeface="Cambria Math"/>
                    <a:cs typeface="Cambria Math"/>
                  </a:rPr>
                  <a:t>	&gt;</a:t>
                </a:r>
                <a:r>
                  <a:rPr lang="ru-RU" spc="125" dirty="0">
                    <a:latin typeface="Cambria Math"/>
                    <a:cs typeface="Cambria Math"/>
                  </a:rPr>
                  <a:t> </a:t>
                </a:r>
                <a:r>
                  <a:rPr lang="ru-RU" spc="-40" dirty="0">
                    <a:latin typeface="Cambria Math"/>
                    <a:cs typeface="Cambria Math"/>
                  </a:rPr>
                  <a:t>0.5</a:t>
                </a:r>
                <a:r>
                  <a:rPr lang="ru-RU" spc="-40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10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то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мы</a:t>
                </a:r>
                <a:r>
                  <a:rPr lang="ru-RU" spc="110" dirty="0"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относим</a:t>
                </a:r>
                <a:r>
                  <a:rPr lang="ru-RU" spc="13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объект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endParaRPr lang="en-US" spc="105" dirty="0">
                  <a:latin typeface="Calibri"/>
                  <a:cs typeface="Calibri"/>
                </a:endParaRPr>
              </a:p>
              <a:p>
                <a:r>
                  <a:rPr lang="ru-RU" dirty="0">
                    <a:latin typeface="Calibri"/>
                    <a:cs typeface="Calibri"/>
                  </a:rPr>
                  <a:t>к </a:t>
                </a:r>
                <a:r>
                  <a:rPr lang="ru-RU" spc="5" dirty="0">
                    <a:latin typeface="Calibri"/>
                    <a:cs typeface="Calibri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положительному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30" dirty="0">
                    <a:latin typeface="Calibri"/>
                    <a:cs typeface="Calibri"/>
                  </a:rPr>
                  <a:t>классу</a:t>
                </a:r>
                <a:r>
                  <a:rPr lang="ru-RU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35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а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иначе</a:t>
                </a:r>
                <a:r>
                  <a:rPr lang="ru-RU" spc="135" dirty="0">
                    <a:latin typeface="Calibri"/>
                    <a:cs typeface="Calibri"/>
                  </a:rPr>
                  <a:t> </a:t>
                </a:r>
                <a:r>
                  <a:rPr lang="ru-RU" spc="495" dirty="0">
                    <a:latin typeface="Microsoft Sans Serif"/>
                    <a:cs typeface="Microsoft Sans Serif"/>
                  </a:rPr>
                  <a:t>–</a:t>
                </a:r>
                <a:r>
                  <a:rPr lang="ru-RU" spc="25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к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25" dirty="0">
                    <a:latin typeface="Calibri"/>
                    <a:cs typeface="Calibri"/>
                  </a:rPr>
                  <a:t>отрицательному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.</a:t>
                </a:r>
                <a:endParaRPr lang="en-US" spc="-25" dirty="0">
                  <a:latin typeface="Microsoft Sans Serif"/>
                  <a:cs typeface="Microsoft Sans Serif"/>
                </a:endParaRPr>
              </a:p>
              <a:p>
                <a:endParaRPr lang="en-US" spc="-25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Можно</a:t>
                </a:r>
                <a:r>
                  <a:rPr lang="ru-RU" spc="10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изменять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20" dirty="0">
                    <a:solidFill>
                      <a:srgbClr val="00AF50"/>
                    </a:solidFill>
                    <a:latin typeface="Calibri"/>
                    <a:cs typeface="Calibri"/>
                  </a:rPr>
                  <a:t>этот</a:t>
                </a:r>
                <a:r>
                  <a:rPr lang="ru-RU" spc="12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35" dirty="0">
                    <a:solidFill>
                      <a:srgbClr val="00AF50"/>
                    </a:solidFill>
                    <a:latin typeface="Calibri"/>
                    <a:cs typeface="Calibri"/>
                  </a:rPr>
                  <a:t>порог</a:t>
                </a:r>
                <a:r>
                  <a:rPr lang="ru-RU" spc="-35" dirty="0">
                    <a:solidFill>
                      <a:srgbClr val="00AF50"/>
                    </a:solidFill>
                    <a:latin typeface="Microsoft Sans Serif"/>
                    <a:cs typeface="Microsoft Sans Serif"/>
                  </a:rPr>
                  <a:t>,</a:t>
                </a:r>
                <a:r>
                  <a:rPr lang="ru-RU" spc="55" dirty="0">
                    <a:solidFill>
                      <a:srgbClr val="00AF50"/>
                    </a:solidFill>
                    <a:latin typeface="Microsoft Sans Serif"/>
                    <a:cs typeface="Microsoft Sans Serif"/>
                  </a:rPr>
                  <a:t> </a:t>
                </a:r>
                <a:r>
                  <a:rPr lang="ru-RU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то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есть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вместо</a:t>
                </a:r>
                <a:r>
                  <a:rPr lang="ru-RU" spc="13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0.5</a:t>
                </a:r>
                <a:r>
                  <a:rPr lang="ru-RU" spc="120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брать</a:t>
                </a:r>
                <a:endParaRPr lang="ru-RU" dirty="0">
                  <a:latin typeface="Calibri"/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  <a:tabLst>
                    <a:tab pos="3383915" algn="l"/>
                  </a:tabLst>
                </a:pP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д</a:t>
                </a:r>
                <a:r>
                  <a:rPr lang="ru-RU" spc="-20" dirty="0">
                    <a:solidFill>
                      <a:srgbClr val="00AF50"/>
                    </a:solidFill>
                    <a:latin typeface="Calibri"/>
                    <a:cs typeface="Calibri"/>
                  </a:rPr>
                  <a:t>р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у</a:t>
                </a:r>
                <a:r>
                  <a:rPr lang="ru-RU" spc="-35" dirty="0">
                    <a:solidFill>
                      <a:srgbClr val="00AF50"/>
                    </a:solidFill>
                    <a:latin typeface="Calibri"/>
                    <a:cs typeface="Calibri"/>
                  </a:rPr>
                  <a:t>г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е</a:t>
                </a:r>
                <a:r>
                  <a:rPr lang="ru-RU" spc="13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чис</a:t>
                </a:r>
                <a:r>
                  <a:rPr lang="ru-RU" spc="-10" dirty="0">
                    <a:solidFill>
                      <a:srgbClr val="00AF50"/>
                    </a:solidFill>
                    <a:latin typeface="Calibri"/>
                    <a:cs typeface="Calibri"/>
                  </a:rPr>
                  <a:t>л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spc="11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из</a:t>
                </a:r>
                <a:r>
                  <a:rPr lang="ru-RU" spc="12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spc="-30" dirty="0">
                    <a:solidFill>
                      <a:srgbClr val="00AF50"/>
                    </a:solidFill>
                    <a:latin typeface="Calibri"/>
                    <a:cs typeface="Calibri"/>
                  </a:rPr>
                  <a:t>о</a:t>
                </a:r>
                <a:r>
                  <a:rPr lang="ru-RU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т</a:t>
                </a:r>
                <a:r>
                  <a:rPr lang="ru-RU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рез</a:t>
                </a:r>
                <a:r>
                  <a:rPr lang="ru-RU" spc="-30" dirty="0">
                    <a:solidFill>
                      <a:srgbClr val="00AF50"/>
                    </a:solidFill>
                    <a:latin typeface="Calibri"/>
                    <a:cs typeface="Calibri"/>
                  </a:rPr>
                  <a:t>к</a:t>
                </a:r>
                <a:r>
                  <a:rPr lang="ru-RU" dirty="0">
                    <a:solidFill>
                      <a:srgbClr val="00AF50"/>
                    </a:solidFill>
                    <a:latin typeface="Calibri"/>
                    <a:cs typeface="Calibri"/>
                  </a:rPr>
                  <a:t>а</a:t>
                </a:r>
                <a:r>
                  <a:rPr lang="en-US" dirty="0">
                    <a:solidFill>
                      <a:srgbClr val="00AF50"/>
                    </a:solidFill>
                    <a:latin typeface="Calibri"/>
                    <a:cs typeface="Calibri"/>
                  </a:rPr>
                  <a:t> [</a:t>
                </a:r>
                <a:r>
                  <a:rPr lang="ru-RU" spc="-10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0</a:t>
                </a:r>
                <a:r>
                  <a:rPr lang="ru-RU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;</a:t>
                </a:r>
                <a:r>
                  <a:rPr lang="ru-RU" spc="-125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1</a:t>
                </a:r>
                <a:r>
                  <a:rPr lang="en-US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].</a:t>
                </a: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  <a:tabLst>
                    <a:tab pos="3383915" algn="l"/>
                  </a:tabLst>
                </a:pPr>
                <a:endParaRPr lang="en-US" dirty="0">
                  <a:solidFill>
                    <a:srgbClr val="00AF50"/>
                  </a:solidFill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</a:pPr>
                <a:r>
                  <a:rPr lang="ru-RU" b="1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Путем</a:t>
                </a:r>
                <a:r>
                  <a:rPr lang="ru-RU" b="1" spc="12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изменения</a:t>
                </a:r>
                <a:r>
                  <a:rPr lang="ru-RU" b="1" spc="9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порога</a:t>
                </a:r>
                <a:r>
                  <a:rPr lang="ru-RU" b="1" spc="7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𝒕</a:t>
                </a:r>
                <a:r>
                  <a:rPr lang="ru-RU" spc="110" dirty="0">
                    <a:solidFill>
                      <a:srgbClr val="00AF50"/>
                    </a:solidFill>
                    <a:latin typeface="Cambria Math"/>
                    <a:cs typeface="Cambria Math"/>
                  </a:rPr>
                  <a:t> </a:t>
                </a:r>
                <a:r>
                  <a:rPr lang="ru-RU" b="1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можно</a:t>
                </a:r>
                <a:r>
                  <a:rPr lang="ru-RU" b="1" spc="80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spc="-15" dirty="0">
                    <a:solidFill>
                      <a:srgbClr val="00AF50"/>
                    </a:solidFill>
                    <a:latin typeface="Calibri"/>
                    <a:cs typeface="Calibri"/>
                  </a:rPr>
                  <a:t>регулировать</a:t>
                </a:r>
                <a:r>
                  <a:rPr lang="ru-RU" b="1" spc="114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spc="-5" dirty="0">
                    <a:solidFill>
                      <a:srgbClr val="00AF50"/>
                    </a:solidFill>
                    <a:latin typeface="Calibri"/>
                    <a:cs typeface="Calibri"/>
                  </a:rPr>
                  <a:t>точность</a:t>
                </a:r>
                <a:r>
                  <a:rPr lang="ru-RU" b="1" spc="4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dirty="0">
                    <a:solidFill>
                      <a:srgbClr val="00AF50"/>
                    </a:solidFill>
                    <a:latin typeface="Calibri"/>
                    <a:cs typeface="Calibri"/>
                  </a:rPr>
                  <a:t>и</a:t>
                </a:r>
                <a:r>
                  <a:rPr lang="ru-RU" b="1" spc="95" dirty="0">
                    <a:solidFill>
                      <a:srgbClr val="00AF50"/>
                    </a:solidFill>
                    <a:latin typeface="Calibri"/>
                    <a:cs typeface="Calibri"/>
                  </a:rPr>
                  <a:t> </a:t>
                </a:r>
                <a:r>
                  <a:rPr lang="ru-RU" b="1" spc="-25" dirty="0">
                    <a:solidFill>
                      <a:srgbClr val="00AF50"/>
                    </a:solidFill>
                    <a:latin typeface="Calibri"/>
                    <a:cs typeface="Calibri"/>
                  </a:rPr>
                  <a:t>полноту</a:t>
                </a:r>
                <a:r>
                  <a:rPr lang="ru-RU" b="1" spc="-25" dirty="0">
                    <a:solidFill>
                      <a:srgbClr val="00AF50"/>
                    </a:solidFill>
                    <a:cs typeface="Arial"/>
                  </a:rPr>
                  <a:t>:</a:t>
                </a:r>
                <a:endParaRPr lang="ru-RU" dirty="0">
                  <a:cs typeface="Arial"/>
                </a:endParaRPr>
              </a:p>
              <a:p>
                <a:pPr marL="241300" marR="5080" indent="-229235">
                  <a:lnSpc>
                    <a:spcPct val="104800"/>
                  </a:lnSpc>
                  <a:spcBef>
                    <a:spcPts val="595"/>
                  </a:spcBef>
                  <a:buSzPct val="120000"/>
                  <a:buFont typeface="Wingdings"/>
                  <a:buChar char=""/>
                  <a:tabLst>
                    <a:tab pos="266065" algn="l"/>
                  </a:tabLst>
                </a:pPr>
                <a:r>
                  <a:rPr lang="ru-RU" spc="-15" dirty="0">
                    <a:latin typeface="Calibri"/>
                    <a:cs typeface="Calibri"/>
                  </a:rPr>
                  <a:t>Например</a:t>
                </a:r>
                <a:r>
                  <a:rPr lang="ru-RU" spc="-15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если</a:t>
                </a:r>
                <a:r>
                  <a:rPr lang="ru-RU" spc="10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mbria Math"/>
                    <a:cs typeface="Cambria Math"/>
                  </a:rPr>
                  <a:t>𝑡</a:t>
                </a:r>
                <a:r>
                  <a:rPr lang="ru-RU" spc="155" dirty="0">
                    <a:latin typeface="Cambria Math"/>
                    <a:cs typeface="Cambria Math"/>
                  </a:rPr>
                  <a:t> </a:t>
                </a:r>
                <a:r>
                  <a:rPr lang="ru-RU" dirty="0">
                    <a:latin typeface="Cambria Math"/>
                    <a:cs typeface="Cambria Math"/>
                  </a:rPr>
                  <a:t>=</a:t>
                </a:r>
                <a:r>
                  <a:rPr lang="ru-RU" spc="125" dirty="0">
                    <a:latin typeface="Cambria Math"/>
                    <a:cs typeface="Cambria Math"/>
                  </a:rPr>
                  <a:t> </a:t>
                </a:r>
                <a:r>
                  <a:rPr lang="ru-RU" spc="-55" dirty="0">
                    <a:latin typeface="Cambria Math"/>
                    <a:cs typeface="Cambria Math"/>
                  </a:rPr>
                  <a:t>0</a:t>
                </a:r>
                <a:r>
                  <a:rPr lang="ru-RU" spc="-55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35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то</a:t>
                </a:r>
                <a:r>
                  <a:rPr lang="ru-RU" spc="7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мы</a:t>
                </a:r>
                <a:r>
                  <a:rPr lang="ru-RU" spc="10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все</a:t>
                </a:r>
                <a:r>
                  <a:rPr lang="ru-RU" spc="110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объекты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относим</a:t>
                </a:r>
                <a:r>
                  <a:rPr lang="ru-RU" spc="10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к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положительному </a:t>
                </a:r>
                <a:r>
                  <a:rPr lang="ru-RU" spc="-440" dirty="0">
                    <a:latin typeface="Calibri"/>
                    <a:cs typeface="Calibri"/>
                  </a:rPr>
                  <a:t> </a:t>
                </a:r>
                <a:r>
                  <a:rPr lang="ru-RU" spc="-30" dirty="0">
                    <a:latin typeface="Calibri"/>
                    <a:cs typeface="Calibri"/>
                  </a:rPr>
                  <a:t>классу</a:t>
                </a:r>
                <a:r>
                  <a:rPr lang="ru-RU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45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то</a:t>
                </a:r>
                <a:r>
                  <a:rPr lang="ru-RU" spc="95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есть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полнота</a:t>
                </a:r>
                <a:r>
                  <a:rPr lang="ru-RU" spc="90" dirty="0">
                    <a:latin typeface="Calibri"/>
                    <a:cs typeface="Calibri"/>
                  </a:rPr>
                  <a:t> </a:t>
                </a:r>
                <a:r>
                  <a:rPr lang="ru-RU" spc="165" dirty="0">
                    <a:latin typeface="Microsoft Sans Serif"/>
                    <a:cs typeface="Microsoft Sans Serif"/>
                  </a:rPr>
                  <a:t>=</a:t>
                </a:r>
                <a:r>
                  <a:rPr lang="ru-RU" spc="30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65" dirty="0">
                    <a:latin typeface="Microsoft Sans Serif"/>
                    <a:cs typeface="Microsoft Sans Serif"/>
                  </a:rPr>
                  <a:t>1,</a:t>
                </a:r>
                <a:r>
                  <a:rPr lang="ru-RU" spc="5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а</a:t>
                </a:r>
                <a:r>
                  <a:rPr lang="ru-RU" spc="110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точность</a:t>
                </a:r>
                <a:r>
                  <a:rPr lang="ru-RU" spc="90" dirty="0">
                    <a:latin typeface="Calibri"/>
                    <a:cs typeface="Calibri"/>
                  </a:rPr>
                  <a:t> </a:t>
                </a:r>
                <a:r>
                  <a:rPr lang="ru-RU" spc="-20" dirty="0">
                    <a:latin typeface="Calibri"/>
                    <a:cs typeface="Calibri"/>
                  </a:rPr>
                  <a:t>маленькая</a:t>
                </a:r>
                <a:r>
                  <a:rPr lang="ru-RU" spc="-20" dirty="0">
                    <a:latin typeface="Microsoft Sans Serif"/>
                    <a:cs typeface="Microsoft Sans Serif"/>
                  </a:rPr>
                  <a:t>.</a:t>
                </a:r>
                <a:endParaRPr lang="ru-RU" dirty="0">
                  <a:latin typeface="Microsoft Sans Serif"/>
                  <a:cs typeface="Microsoft Sans Serif"/>
                </a:endParaRPr>
              </a:p>
              <a:p>
                <a:pPr marL="265430" indent="-253365">
                  <a:lnSpc>
                    <a:spcPct val="100000"/>
                  </a:lnSpc>
                  <a:spcBef>
                    <a:spcPts val="740"/>
                  </a:spcBef>
                  <a:buSzPct val="120000"/>
                  <a:buFont typeface="Wingdings"/>
                  <a:buChar char=""/>
                  <a:tabLst>
                    <a:tab pos="266065" algn="l"/>
                  </a:tabLst>
                </a:pPr>
                <a:r>
                  <a:rPr lang="ru-RU" dirty="0">
                    <a:latin typeface="Calibri"/>
                    <a:cs typeface="Calibri"/>
                  </a:rPr>
                  <a:t>При</a:t>
                </a:r>
                <a:r>
                  <a:rPr lang="ru-RU" spc="80" dirty="0">
                    <a:latin typeface="Calibri"/>
                    <a:cs typeface="Calibri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увеличении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mbria Math"/>
                    <a:cs typeface="Cambria Math"/>
                  </a:rPr>
                  <a:t>𝑡</a:t>
                </a:r>
                <a:r>
                  <a:rPr lang="ru-RU" spc="150" dirty="0">
                    <a:latin typeface="Cambria Math"/>
                    <a:cs typeface="Cambria Math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полнота</a:t>
                </a:r>
                <a:r>
                  <a:rPr lang="ru-RU" spc="90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уменьшается</a:t>
                </a:r>
                <a:r>
                  <a:rPr lang="ru-RU" spc="125" dirty="0">
                    <a:latin typeface="Calibri"/>
                    <a:cs typeface="Calibri"/>
                  </a:rPr>
                  <a:t> 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(</a:t>
                </a:r>
                <a:r>
                  <a:rPr lang="ru-RU" spc="-25" dirty="0">
                    <a:latin typeface="Calibri"/>
                    <a:cs typeface="Calibri"/>
                  </a:rPr>
                  <a:t>могут</a:t>
                </a:r>
                <a:r>
                  <a:rPr lang="ru-RU" spc="50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появиться</a:t>
                </a:r>
                <a:r>
                  <a:rPr lang="ru-RU" spc="90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объекты</a:t>
                </a:r>
                <a:endParaRPr lang="ru-RU" dirty="0">
                  <a:latin typeface="Calibri"/>
                  <a:cs typeface="Calibri"/>
                </a:endParaRPr>
              </a:p>
              <a:p>
                <a:pPr marL="241300">
                  <a:lnSpc>
                    <a:spcPct val="100000"/>
                  </a:lnSpc>
                  <a:spcBef>
                    <a:spcPts val="145"/>
                  </a:spcBef>
                </a:pPr>
                <a:r>
                  <a:rPr lang="ru-RU" spc="-15" dirty="0">
                    <a:latin typeface="Calibri"/>
                    <a:cs typeface="Calibri"/>
                  </a:rPr>
                  <a:t>положительного</a:t>
                </a:r>
                <a:r>
                  <a:rPr lang="ru-RU" spc="80" dirty="0">
                    <a:latin typeface="Calibri"/>
                    <a:cs typeface="Calibri"/>
                  </a:rPr>
                  <a:t> </a:t>
                </a:r>
                <a:r>
                  <a:rPr lang="ru-RU" spc="-25" dirty="0">
                    <a:latin typeface="Calibri"/>
                    <a:cs typeface="Calibri"/>
                  </a:rPr>
                  <a:t>класса</a:t>
                </a:r>
                <a:r>
                  <a:rPr lang="ru-RU" spc="-25" dirty="0">
                    <a:latin typeface="Microsoft Sans Serif"/>
                    <a:cs typeface="Microsoft Sans Serif"/>
                  </a:rPr>
                  <a:t>,</a:t>
                </a:r>
                <a:r>
                  <a:rPr lang="ru-RU" spc="55" dirty="0">
                    <a:latin typeface="Microsoft Sans Serif"/>
                    <a:cs typeface="Microsoft Sans Serif"/>
                  </a:rPr>
                  <a:t> </a:t>
                </a:r>
                <a:r>
                  <a:rPr lang="ru-RU" spc="-10" dirty="0">
                    <a:latin typeface="Calibri"/>
                    <a:cs typeface="Calibri"/>
                  </a:rPr>
                  <a:t>которые</a:t>
                </a:r>
                <a:r>
                  <a:rPr lang="ru-RU" spc="85" dirty="0">
                    <a:latin typeface="Calibri"/>
                    <a:cs typeface="Calibri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мы</a:t>
                </a:r>
                <a:r>
                  <a:rPr lang="ru-RU" spc="10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не</a:t>
                </a:r>
                <a:r>
                  <a:rPr lang="ru-RU" spc="114" dirty="0">
                    <a:latin typeface="Calibri"/>
                    <a:cs typeface="Calibri"/>
                  </a:rPr>
                  <a:t> </a:t>
                </a:r>
                <a:r>
                  <a:rPr lang="ru-RU" spc="-40" dirty="0">
                    <a:latin typeface="Calibri"/>
                    <a:cs typeface="Calibri"/>
                  </a:rPr>
                  <a:t>нашли</a:t>
                </a:r>
                <a:r>
                  <a:rPr lang="ru-RU" spc="-40" dirty="0">
                    <a:latin typeface="Microsoft Sans Serif"/>
                    <a:cs typeface="Microsoft Sans Serif"/>
                  </a:rPr>
                  <a:t>),</a:t>
                </a:r>
                <a:r>
                  <a:rPr lang="ru-RU" spc="30" dirty="0">
                    <a:latin typeface="Microsoft Sans Serif"/>
                    <a:cs typeface="Microsoft Sans Serif"/>
                  </a:rPr>
                  <a:t> </a:t>
                </a:r>
                <a:r>
                  <a:rPr lang="ru-RU" dirty="0">
                    <a:latin typeface="Calibri"/>
                    <a:cs typeface="Calibri"/>
                  </a:rPr>
                  <a:t>а</a:t>
                </a:r>
                <a:r>
                  <a:rPr lang="ru-RU" spc="120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точность</a:t>
                </a:r>
                <a:r>
                  <a:rPr lang="ru-RU" spc="95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возрастет</a:t>
                </a:r>
                <a:endParaRPr lang="ru-RU" dirty="0">
                  <a:latin typeface="Calibri"/>
                  <a:cs typeface="Calibri"/>
                </a:endParaRPr>
              </a:p>
              <a:p>
                <a:pPr marL="241300">
                  <a:lnSpc>
                    <a:spcPct val="100000"/>
                  </a:lnSpc>
                  <a:spcBef>
                    <a:spcPts val="240"/>
                  </a:spcBef>
                </a:pPr>
                <a:r>
                  <a:rPr lang="ru-RU" spc="-20" dirty="0">
                    <a:latin typeface="Microsoft Sans Serif"/>
                    <a:cs typeface="Microsoft Sans Serif"/>
                  </a:rPr>
                  <a:t>(</a:t>
                </a:r>
                <a:r>
                  <a:rPr lang="ru-RU" spc="-20" dirty="0">
                    <a:latin typeface="Calibri"/>
                    <a:cs typeface="Calibri"/>
                  </a:rPr>
                  <a:t>появляются</a:t>
                </a:r>
                <a:r>
                  <a:rPr lang="ru-RU" spc="114" dirty="0">
                    <a:latin typeface="Calibri"/>
                    <a:cs typeface="Calibri"/>
                  </a:rPr>
                  <a:t> </a:t>
                </a:r>
                <a:r>
                  <a:rPr lang="ru-RU" spc="-5" dirty="0">
                    <a:latin typeface="Calibri"/>
                    <a:cs typeface="Calibri"/>
                  </a:rPr>
                  <a:t>объекты</a:t>
                </a:r>
                <a:r>
                  <a:rPr lang="ru-RU" spc="100" dirty="0">
                    <a:latin typeface="Calibri"/>
                    <a:cs typeface="Calibri"/>
                  </a:rPr>
                  <a:t> </a:t>
                </a:r>
                <a:r>
                  <a:rPr lang="ru-RU" spc="-15" dirty="0">
                    <a:latin typeface="Calibri"/>
                    <a:cs typeface="Calibri"/>
                  </a:rPr>
                  <a:t>положительного</a:t>
                </a:r>
                <a:r>
                  <a:rPr lang="ru-RU" spc="75" dirty="0">
                    <a:latin typeface="Calibri"/>
                    <a:cs typeface="Calibri"/>
                  </a:rPr>
                  <a:t> </a:t>
                </a:r>
                <a:r>
                  <a:rPr lang="ru-RU" spc="-40" dirty="0">
                    <a:latin typeface="Calibri"/>
                    <a:cs typeface="Calibri"/>
                  </a:rPr>
                  <a:t>класса</a:t>
                </a:r>
                <a:r>
                  <a:rPr lang="ru-RU" spc="-40" dirty="0">
                    <a:latin typeface="Microsoft Sans Serif"/>
                    <a:cs typeface="Microsoft Sans Serif"/>
                  </a:rPr>
                  <a:t>).</a:t>
                </a:r>
                <a:endParaRPr lang="ru-RU" dirty="0">
                  <a:latin typeface="Microsoft Sans Serif"/>
                  <a:cs typeface="Microsoft Sans Serif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580"/>
                  </a:spcBef>
                  <a:tabLst>
                    <a:tab pos="3383915" algn="l"/>
                  </a:tabLst>
                </a:pPr>
                <a:endParaRPr lang="ru-RU" dirty="0">
                  <a:latin typeface="Cambria Math"/>
                  <a:cs typeface="Cambria Math"/>
                </a:endParaRPr>
              </a:p>
              <a:p>
                <a:endParaRPr lang="ru-RU" dirty="0">
                  <a:latin typeface="Microsoft Sans Serif"/>
                  <a:cs typeface="Microsoft Sans Serif"/>
                </a:endParaRPr>
              </a:p>
              <a:p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45EDF-9638-154D-B371-320B0B65D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4501"/>
                <a:ext cx="12422375" cy="5251181"/>
              </a:xfrm>
              <a:prstGeom prst="rect">
                <a:avLst/>
              </a:prstGeom>
              <a:blipFill>
                <a:blip r:embed="rId2"/>
                <a:stretch>
                  <a:fillRect l="-511" t="-4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94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 err="1"/>
              <a:t>Антифрод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6D8431E-3B26-F14F-A5C9-9BD6D4360EE7}"/>
              </a:ext>
            </a:extLst>
          </p:cNvPr>
          <p:cNvSpPr/>
          <p:nvPr/>
        </p:nvSpPr>
        <p:spPr>
          <a:xfrm>
            <a:off x="990600" y="198763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Классификация транзакций на нормальные и мошеннические </a:t>
            </a:r>
          </a:p>
          <a:p>
            <a:endParaRPr lang="ru-RU" dirty="0"/>
          </a:p>
          <a:p>
            <a:r>
              <a:rPr lang="ru-RU" dirty="0"/>
              <a:t>• Высокая точность, низкая полнота:</a:t>
            </a:r>
          </a:p>
          <a:p>
            <a:r>
              <a:rPr lang="ru-RU" dirty="0"/>
              <a:t>	 • Редко блокируем нормальные транзакции </a:t>
            </a:r>
          </a:p>
          <a:p>
            <a:r>
              <a:rPr lang="ru-RU" dirty="0"/>
              <a:t>	• Пропускаем много мошеннических </a:t>
            </a:r>
          </a:p>
          <a:p>
            <a:endParaRPr lang="ru-RU" dirty="0"/>
          </a:p>
          <a:p>
            <a:r>
              <a:rPr lang="ru-RU" dirty="0"/>
              <a:t>• Низкая точность, высокая полнота:</a:t>
            </a:r>
          </a:p>
          <a:p>
            <a:r>
              <a:rPr lang="ru-RU" dirty="0"/>
              <a:t>	 • Часто блокируем нормальные транзакции</a:t>
            </a:r>
          </a:p>
          <a:p>
            <a:r>
              <a:rPr lang="ru-RU" dirty="0"/>
              <a:t>	 • Редко пропускаем мошеннические</a:t>
            </a:r>
          </a:p>
        </p:txBody>
      </p:sp>
    </p:spTree>
    <p:extLst>
      <p:ext uri="{BB962C8B-B14F-4D97-AF65-F5344CB8AC3E}">
        <p14:creationId xmlns:p14="http://schemas.microsoft.com/office/powerpoint/2010/main" val="3841544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Кредитный </a:t>
            </a:r>
            <a:r>
              <a:rPr lang="ru-RU" dirty="0" err="1"/>
              <a:t>скоринг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626BEBA-4270-4A49-B4E3-60BA47D6CA04}"/>
                  </a:ext>
                </a:extLst>
              </p:cNvPr>
              <p:cNvSpPr/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Неудачных кредитов должно быть не больше 5% </a:t>
                </a:r>
              </a:p>
              <a:p>
                <a:endParaRPr lang="ru-RU" dirty="0"/>
              </a:p>
              <a:p>
                <a:r>
                  <a:rPr lang="ru-RU" dirty="0"/>
                  <a:t>• Ограничение: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• Максимизируем полноту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7626BEBA-4270-4A49-B4E3-60BA47D6C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  <a:blipFill>
                <a:blip r:embed="rId2"/>
                <a:stretch>
                  <a:fillRect l="-1040" t="-1709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47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 Метод градиентного спуска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6D3666-962A-FA48-9047-A279D792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728530"/>
            <a:ext cx="5192713" cy="49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96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Медицинская диагностика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681E739-6DFF-CF4F-95A2-A02E8DEA5FEC}"/>
                  </a:ext>
                </a:extLst>
              </p:cNvPr>
              <p:cNvSpPr/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Надо найти не менее 80% больных</a:t>
                </a:r>
              </a:p>
              <a:p>
                <a:endParaRPr lang="ru-RU" dirty="0"/>
              </a:p>
              <a:p>
                <a:r>
                  <a:rPr lang="ru-RU" dirty="0"/>
                  <a:t>• Ограничение: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≥0.8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• Максимизируем точность</a:t>
                </a:r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681E739-6DFF-CF4F-95A2-A02E8DEA5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  <a:blipFill>
                <a:blip r:embed="rId2"/>
                <a:stretch>
                  <a:fillRect l="-1040" t="-1709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0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Несбалансированные 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4DCA4DF-877D-664E-8594-60B7E94E8076}"/>
                  </a:ext>
                </a:extLst>
              </p:cNvPr>
              <p:cNvSpPr/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ru-RU" dirty="0"/>
                  <a:t>•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•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33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𝑎𝑐𝑐𝑢𝑟𝑎𝑐𝑦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14DCA4DF-877D-664E-8594-60B7E94E8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74703"/>
                <a:ext cx="6096000" cy="1477328"/>
              </a:xfrm>
              <a:prstGeom prst="rect">
                <a:avLst/>
              </a:prstGeom>
              <a:blipFill>
                <a:blip r:embed="rId2"/>
                <a:stretch>
                  <a:fillRect l="-1040" t="-1709" b="-51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989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Совмещение точности и полноты</a:t>
            </a:r>
          </a:p>
        </p:txBody>
      </p:sp>
    </p:spTree>
    <p:extLst>
      <p:ext uri="{BB962C8B-B14F-4D97-AF65-F5344CB8AC3E}">
        <p14:creationId xmlns:p14="http://schemas.microsoft.com/office/powerpoint/2010/main" val="4255314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Точность и полнота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9665AB4-46B7-DA4C-9874-F20F2086505D}"/>
                  </a:ext>
                </a:extLst>
              </p:cNvPr>
              <p:cNvSpPr/>
              <p:nvPr/>
            </p:nvSpPr>
            <p:spPr>
              <a:xfrm>
                <a:off x="990600" y="2000161"/>
                <a:ext cx="7310438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Точность — можно ли доверять классификатору при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?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Полнота — как много положительных объектов находит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?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ru-RU" dirty="0"/>
                  <a:t> • Оптимизировать две метрики одновременно очень неудобно</a:t>
                </a:r>
                <a:endParaRPr lang="en-US" dirty="0"/>
              </a:p>
              <a:p>
                <a:endParaRPr lang="en-US" dirty="0"/>
              </a:p>
              <a:p>
                <a:r>
                  <a:rPr lang="ru-RU" dirty="0"/>
                  <a:t> • Как объединить?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19665AB4-46B7-DA4C-9874-F20F20865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161"/>
                <a:ext cx="7310438" cy="2031325"/>
              </a:xfrm>
              <a:prstGeom prst="rect">
                <a:avLst/>
              </a:prstGeom>
              <a:blipFill>
                <a:blip r:embed="rId2"/>
                <a:stretch>
                  <a:fillRect l="-694" t="-1242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50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Арифметическое 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1285875" y="2700338"/>
                <a:ext cx="291528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700338"/>
                <a:ext cx="2915285" cy="610936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B769FE-872E-2B43-95AC-41778F87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62" y="1992312"/>
            <a:ext cx="4368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9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Арифметическое 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1285875" y="2700338"/>
                <a:ext cx="3006721" cy="2549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ru-RU" dirty="0"/>
                  <a:t>Плохой алгоритм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700338"/>
                <a:ext cx="3006721" cy="2549929"/>
              </a:xfrm>
              <a:prstGeom prst="rect">
                <a:avLst/>
              </a:prstGeom>
              <a:blipFill>
                <a:blip r:embed="rId2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66FED98-0A93-F142-84A2-9B00AD31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738" y="2047875"/>
            <a:ext cx="4495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4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Арифметическое среднее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BC2A9-FFF7-BF47-BB7E-7AEE27C9F75E}"/>
                  </a:ext>
                </a:extLst>
              </p:cNvPr>
              <p:cNvSpPr txBox="1"/>
              <p:nvPr/>
            </p:nvSpPr>
            <p:spPr>
              <a:xfrm>
                <a:off x="1285875" y="2700338"/>
                <a:ext cx="3673570" cy="3380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endParaRPr lang="ru-RU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:r>
                  <a:rPr lang="ru-RU" dirty="0"/>
                  <a:t>Нормальный алгоритм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Но качество такое же,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 как у плохого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BC2A9-FFF7-BF47-BB7E-7AEE27C9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700338"/>
                <a:ext cx="3673570" cy="3380926"/>
              </a:xfrm>
              <a:prstGeom prst="rect">
                <a:avLst/>
              </a:prstGeom>
              <a:blipFill>
                <a:blip r:embed="rId2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AA73AB-C0E9-FA4D-BA33-5E123F641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5" y="1943100"/>
            <a:ext cx="4495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26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Минимум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1285875" y="2700338"/>
                <a:ext cx="3244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700338"/>
                <a:ext cx="3244030" cy="369332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C986C3-F27B-554F-A269-44E37F5B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12" y="1843088"/>
            <a:ext cx="4864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4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Минимум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1285875" y="2700338"/>
                <a:ext cx="328166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700338"/>
                <a:ext cx="3281668" cy="1754326"/>
              </a:xfrm>
              <a:prstGeom prst="rect">
                <a:avLst/>
              </a:prstGeom>
              <a:blipFill>
                <a:blip r:embed="rId2"/>
                <a:stretch>
                  <a:fillRect l="-1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4E0D4E-156B-5142-AE0F-941385E2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738313"/>
            <a:ext cx="4648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7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Минимум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113AB71-4800-774C-9A4F-6131DB0DF646}"/>
                  </a:ext>
                </a:extLst>
              </p:cNvPr>
              <p:cNvSpPr/>
              <p:nvPr/>
            </p:nvSpPr>
            <p:spPr>
              <a:xfrm>
                <a:off x="238124" y="2077343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.55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8113AB71-4800-774C-9A4F-6131DB0DF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4" y="2077343"/>
                <a:ext cx="6096000" cy="1200329"/>
              </a:xfrm>
              <a:prstGeom prst="rect">
                <a:avLst/>
              </a:prstGeom>
              <a:blipFill>
                <a:blip r:embed="rId2"/>
                <a:stretch>
                  <a:fillRect l="-624" b="-5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94AFB5-BEEB-A146-9296-FEFD099A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1041400"/>
            <a:ext cx="457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5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Производная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82E31-F3BE-EC4A-95CB-E783E5801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2"/>
          <a:stretch/>
        </p:blipFill>
        <p:spPr>
          <a:xfrm>
            <a:off x="174912" y="2933206"/>
            <a:ext cx="5524500" cy="2671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CA07D-3832-C340-9EDC-78D297CD5E5F}"/>
                  </a:ext>
                </a:extLst>
              </p:cNvPr>
              <p:cNvSpPr txBox="1"/>
              <p:nvPr/>
            </p:nvSpPr>
            <p:spPr>
              <a:xfrm>
                <a:off x="990600" y="2001462"/>
                <a:ext cx="2950744" cy="67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CA07D-3832-C340-9EDC-78D297CD5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1462"/>
                <a:ext cx="2950744" cy="676917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927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Минимум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990600" y="2000251"/>
                <a:ext cx="335386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ru-RU" dirty="0"/>
                  <a:t>Но второй алгоритм лучше!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251"/>
                <a:ext cx="3353867" cy="3416320"/>
              </a:xfrm>
              <a:prstGeom prst="rect">
                <a:avLst/>
              </a:prstGeom>
              <a:blipFill>
                <a:blip r:embed="rId2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379350-0D60-B148-9421-88DC7253E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97" y="1622425"/>
            <a:ext cx="4953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58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F-</a:t>
            </a:r>
            <a:r>
              <a:rPr lang="ru-RU" dirty="0"/>
              <a:t>мера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990600" y="2000251"/>
                <a:ext cx="3047373" cy="1218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251"/>
                <a:ext cx="3047373" cy="1218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BF0ADE-1026-5A45-8DDB-CFD6CA4F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762" y="1282977"/>
            <a:ext cx="4927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20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F-</a:t>
            </a:r>
            <a:r>
              <a:rPr lang="ru-RU" dirty="0"/>
              <a:t>мера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/>
              <p:nvPr/>
            </p:nvSpPr>
            <p:spPr>
              <a:xfrm>
                <a:off x="990600" y="2000251"/>
                <a:ext cx="335386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44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ru-RU" dirty="0"/>
                  <a:t>Работает!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0301FA-8AF5-2742-9EEA-E954825DF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251"/>
                <a:ext cx="3353867" cy="3416320"/>
              </a:xfrm>
              <a:prstGeom prst="rect">
                <a:avLst/>
              </a:prstGeom>
              <a:blipFill>
                <a:blip r:embed="rId2"/>
                <a:stretch>
                  <a:fillRect l="-1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D50A3E-2371-D444-908C-20199C13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1155700"/>
            <a:ext cx="4851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7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F-</a:t>
            </a:r>
            <a:r>
              <a:rPr lang="ru-RU" dirty="0"/>
              <a:t>мера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19FC3E-0819-214B-B74D-3D552095996E}"/>
                  </a:ext>
                </a:extLst>
              </p:cNvPr>
              <p:cNvSpPr txBox="1"/>
              <p:nvPr/>
            </p:nvSpPr>
            <p:spPr>
              <a:xfrm>
                <a:off x="990600" y="2000251"/>
                <a:ext cx="3374450" cy="1637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(1+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ru-RU" dirty="0"/>
                  <a:t>Важнее </a:t>
                </a:r>
                <a:r>
                  <a:rPr lang="ru-RU" dirty="0" err="1"/>
                  <a:t>точностьс</a:t>
                </a:r>
                <a:endParaRPr lang="ru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19FC3E-0819-214B-B74D-3D5520959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251"/>
                <a:ext cx="3374450" cy="1637051"/>
              </a:xfrm>
              <a:prstGeom prst="rect">
                <a:avLst/>
              </a:prstGeom>
              <a:blipFill>
                <a:blip r:embed="rId2"/>
                <a:stretch>
                  <a:fillRect l="-1880" r="-752"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0B01A1-FF3C-E744-A896-BDD385AC5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62" y="1180306"/>
            <a:ext cx="4610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18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F-</a:t>
            </a:r>
            <a:r>
              <a:rPr lang="ru-RU" dirty="0"/>
              <a:t>мера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EF1BB5-322D-7E48-9242-588C7FA493F3}"/>
                  </a:ext>
                </a:extLst>
              </p:cNvPr>
              <p:cNvSpPr txBox="1"/>
              <p:nvPr/>
            </p:nvSpPr>
            <p:spPr>
              <a:xfrm>
                <a:off x="990600" y="2000251"/>
                <a:ext cx="3374450" cy="1914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(1+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ru-RU" dirty="0"/>
                  <a:t>)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ru-RU" dirty="0"/>
              </a:p>
              <a:p>
                <a:r>
                  <a:rPr lang="ru-RU" dirty="0"/>
                  <a:t>Важнее полнота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EF1BB5-322D-7E48-9242-588C7FA49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000251"/>
                <a:ext cx="3374450" cy="1914050"/>
              </a:xfrm>
              <a:prstGeom prst="rect">
                <a:avLst/>
              </a:prstGeom>
              <a:blipFill>
                <a:blip r:embed="rId2"/>
                <a:stretch>
                  <a:fillRect l="-1880" r="-752" b="-39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D0EFB0-6E73-DE4A-80EF-4C452350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612" y="1428750"/>
            <a:ext cx="4572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AF5D6B6-B49F-2140-8C2A-0009BFA5C2AC}"/>
              </a:ext>
            </a:extLst>
          </p:cNvPr>
          <p:cNvSpPr txBox="1">
            <a:spLocks/>
          </p:cNvSpPr>
          <p:nvPr/>
        </p:nvSpPr>
        <p:spPr>
          <a:xfrm>
            <a:off x="152400" y="170400"/>
            <a:ext cx="8232000" cy="6840000"/>
          </a:xfrm>
          <a:prstGeom prst="rect">
            <a:avLst/>
          </a:prstGeom>
        </p:spPr>
        <p:txBody>
          <a:bodyPr vert="horz" lIns="288000" tIns="45720" rIns="28800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Метрики качества ранжирования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18153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722C0-4DC2-B34F-BCAC-08C4EF43437F}"/>
                  </a:ext>
                </a:extLst>
              </p:cNvPr>
              <p:cNvSpPr txBox="1"/>
              <p:nvPr/>
            </p:nvSpPr>
            <p:spPr>
              <a:xfrm>
                <a:off x="1042988" y="2000250"/>
                <a:ext cx="542276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Линейный классификатор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 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  &gt;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оценка принадлежности классу +1</a:t>
                </a:r>
              </a:p>
              <a:p>
                <a:endParaRPr lang="ru-RU" dirty="0"/>
              </a:p>
              <a:p>
                <a:r>
                  <a:rPr lang="ru-RU" dirty="0"/>
                  <a:t>Нередко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7722C0-4DC2-B34F-BCAC-08C4EF434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2000250"/>
                <a:ext cx="5422767" cy="1754326"/>
              </a:xfrm>
              <a:prstGeom prst="rect">
                <a:avLst/>
              </a:prstGeom>
              <a:blipFill>
                <a:blip r:embed="rId2"/>
                <a:stretch>
                  <a:fillRect l="-935" t="-1439" b="-5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961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Оценка принадлежности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F8ECA2-0DA7-1B4B-80D4-156D5BD8C783}"/>
                  </a:ext>
                </a:extLst>
              </p:cNvPr>
              <p:cNvSpPr txBox="1"/>
              <p:nvPr/>
            </p:nvSpPr>
            <p:spPr>
              <a:xfrm>
                <a:off x="1042988" y="2000250"/>
                <a:ext cx="58807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Как оценить качество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/>
                  <a:t> ?</a:t>
                </a:r>
              </a:p>
              <a:p>
                <a:endParaRPr lang="ru-RU" dirty="0"/>
              </a:p>
              <a:p>
                <a:r>
                  <a:rPr lang="ru-RU" dirty="0"/>
                  <a:t>Порог зависит от ограничений на точность и полноту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F8ECA2-0DA7-1B4B-80D4-156D5BD8C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88" y="2000250"/>
                <a:ext cx="5880712" cy="923330"/>
              </a:xfrm>
              <a:prstGeom prst="rect">
                <a:avLst/>
              </a:prstGeom>
              <a:blipFill>
                <a:blip r:embed="rId2"/>
                <a:stretch>
                  <a:fillRect l="-862" t="-2703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201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Оценка принадлежности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140AD7-F215-D14B-B0B6-A02C9681E7A0}"/>
              </a:ext>
            </a:extLst>
          </p:cNvPr>
          <p:cNvSpPr/>
          <p:nvPr/>
        </p:nvSpPr>
        <p:spPr>
          <a:xfrm>
            <a:off x="990600" y="18430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Высокий порог: </a:t>
            </a:r>
          </a:p>
          <a:p>
            <a:r>
              <a:rPr lang="ru-RU" dirty="0"/>
              <a:t>	• Мало объектов относим к +1 </a:t>
            </a:r>
          </a:p>
          <a:p>
            <a:r>
              <a:rPr lang="ru-RU" dirty="0"/>
              <a:t>	• Точность выше </a:t>
            </a:r>
          </a:p>
          <a:p>
            <a:r>
              <a:rPr lang="ru-RU" dirty="0"/>
              <a:t>	• Полнота ниже </a:t>
            </a:r>
          </a:p>
          <a:p>
            <a:r>
              <a:rPr lang="ru-RU" dirty="0"/>
              <a:t>• Низкий порог: </a:t>
            </a:r>
          </a:p>
          <a:p>
            <a:r>
              <a:rPr lang="ru-RU" dirty="0"/>
              <a:t>	• Много объектов относим к +1</a:t>
            </a:r>
          </a:p>
          <a:p>
            <a:r>
              <a:rPr lang="ru-RU" dirty="0"/>
              <a:t>	 • Точность ниже </a:t>
            </a:r>
          </a:p>
          <a:p>
            <a:r>
              <a:rPr lang="ru-RU" dirty="0"/>
              <a:t>	• Полнота выше</a:t>
            </a:r>
          </a:p>
        </p:txBody>
      </p:sp>
    </p:spTree>
    <p:extLst>
      <p:ext uri="{BB962C8B-B14F-4D97-AF65-F5344CB8AC3E}">
        <p14:creationId xmlns:p14="http://schemas.microsoft.com/office/powerpoint/2010/main" val="516526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Оценка принадлежности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AA11D-CFB9-5645-B75D-1E0F12CC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49388"/>
            <a:ext cx="9525000" cy="1130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AF29F2-014F-8940-89DF-09F6A63C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338388"/>
            <a:ext cx="9664700" cy="2984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7A05B7-1E41-EE43-9131-23F86C2E7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4446588"/>
            <a:ext cx="97155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4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/>
              <p:nvPr/>
            </p:nvSpPr>
            <p:spPr>
              <a:xfrm>
                <a:off x="1471613" y="2100263"/>
                <a:ext cx="5707653" cy="2327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Градиент – вектор частных производных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У градиента есть важное свойство!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Зафиксируем точку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какую сторону функция быстрее всего растет?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47B5E0-3498-8C4E-818A-EB647C144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613" y="2100263"/>
                <a:ext cx="5707653" cy="2327817"/>
              </a:xfrm>
              <a:prstGeom prst="rect">
                <a:avLst/>
              </a:prstGeom>
              <a:blipFill>
                <a:blip r:embed="rId2"/>
                <a:stretch>
                  <a:fillRect l="-665" t="-10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4FF9C-EBD4-214C-97DA-37AC89C3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5" y="3264171"/>
            <a:ext cx="4229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78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PR-</a:t>
            </a:r>
            <a:r>
              <a:rPr lang="ru-RU" dirty="0"/>
              <a:t>кривая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5D7EF-4488-E549-B91F-1BEA583B553F}"/>
              </a:ext>
            </a:extLst>
          </p:cNvPr>
          <p:cNvSpPr txBox="1"/>
          <p:nvPr/>
        </p:nvSpPr>
        <p:spPr>
          <a:xfrm>
            <a:off x="1042988" y="2000250"/>
            <a:ext cx="48096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Кривая точности-полноты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Ось </a:t>
            </a:r>
            <a:r>
              <a:rPr lang="en" dirty="0"/>
              <a:t>X — </a:t>
            </a:r>
            <a:r>
              <a:rPr lang="ru-RU" dirty="0"/>
              <a:t>полнота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Ось </a:t>
            </a:r>
            <a:r>
              <a:rPr lang="en" dirty="0"/>
              <a:t>Y — </a:t>
            </a:r>
            <a:r>
              <a:rPr lang="ru-RU" dirty="0"/>
              <a:t>точность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Точки — значения точности 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полноты при последовательных порогах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A92496-04AB-9246-818D-87AC8FBD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63" y="1617712"/>
            <a:ext cx="38989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6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PR-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CF666E-B2A9-7140-95AA-3C326F1F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573213"/>
            <a:ext cx="6350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56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PR-</a:t>
            </a:r>
            <a:r>
              <a:rPr lang="ru-RU" dirty="0"/>
              <a:t>кривая в реальности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A727D-B9D5-F542-9A08-1F883DEC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1562100"/>
            <a:ext cx="4318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29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PR-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CDFFAC-014B-F649-B92B-108FD5A4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062" y="1806575"/>
            <a:ext cx="4318000" cy="453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B8899-D550-FF41-8F08-1BCD0E0D42EC}"/>
              </a:ext>
            </a:extLst>
          </p:cNvPr>
          <p:cNvSpPr txBox="1"/>
          <p:nvPr/>
        </p:nvSpPr>
        <p:spPr>
          <a:xfrm>
            <a:off x="1157288" y="1957388"/>
            <a:ext cx="48405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Левая точка</a:t>
            </a:r>
            <a:r>
              <a:rPr lang="en-US" dirty="0"/>
              <a:t>: (0, 0) </a:t>
            </a:r>
            <a:r>
              <a:rPr lang="ru-RU" dirty="0"/>
              <a:t>или (0</a:t>
            </a:r>
            <a:r>
              <a:rPr lang="en-US" dirty="0"/>
              <a:t>, 1)</a:t>
            </a:r>
          </a:p>
          <a:p>
            <a:endParaRPr lang="en-US" dirty="0"/>
          </a:p>
          <a:p>
            <a:r>
              <a:rPr lang="ru-RU" dirty="0"/>
              <a:t>Правая точка</a:t>
            </a:r>
            <a:r>
              <a:rPr lang="en-US" dirty="0"/>
              <a:t>: (1, r), r – </a:t>
            </a:r>
            <a:r>
              <a:rPr lang="ru-RU" dirty="0"/>
              <a:t>доля </a:t>
            </a:r>
          </a:p>
          <a:p>
            <a:r>
              <a:rPr lang="ru-RU" dirty="0"/>
              <a:t>положительных </a:t>
            </a:r>
            <a:r>
              <a:rPr lang="ru-RU" dirty="0" err="1"/>
              <a:t>обьектов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Для идеального классификатора проходит </a:t>
            </a:r>
          </a:p>
          <a:p>
            <a:r>
              <a:rPr lang="ru-RU" dirty="0"/>
              <a:t>Через (1</a:t>
            </a:r>
            <a:r>
              <a:rPr lang="en-US" dirty="0"/>
              <a:t>, 1)</a:t>
            </a:r>
          </a:p>
          <a:p>
            <a:endParaRPr lang="en-US" dirty="0"/>
          </a:p>
          <a:p>
            <a:r>
              <a:rPr lang="en-US" dirty="0"/>
              <a:t>AUC-PRC – </a:t>
            </a:r>
            <a:r>
              <a:rPr lang="ru-RU" dirty="0"/>
              <a:t>площадь под </a:t>
            </a:r>
            <a:r>
              <a:rPr lang="en-US" dirty="0"/>
              <a:t>PR-</a:t>
            </a:r>
            <a:r>
              <a:rPr lang="ru-RU" dirty="0"/>
              <a:t>кривой </a:t>
            </a:r>
          </a:p>
        </p:txBody>
      </p:sp>
    </p:spTree>
    <p:extLst>
      <p:ext uri="{BB962C8B-B14F-4D97-AF65-F5344CB8AC3E}">
        <p14:creationId xmlns:p14="http://schemas.microsoft.com/office/powerpoint/2010/main" val="1428439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PR-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46DA2D-4601-7845-B69A-18260C08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14513"/>
            <a:ext cx="7658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9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3929EF2-2CE9-F84D-9137-3BFADAAC7F02}"/>
                  </a:ext>
                </a:extLst>
              </p:cNvPr>
              <p:cNvSpPr/>
              <p:nvPr/>
            </p:nvSpPr>
            <p:spPr>
              <a:xfrm>
                <a:off x="990600" y="1991410"/>
                <a:ext cx="6096000" cy="25236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Receiver Operating Characteristic</a:t>
                </a:r>
              </a:p>
              <a:p>
                <a:r>
                  <a:rPr lang="en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Ось </a:t>
                </a:r>
                <a:r>
                  <a:rPr lang="en" dirty="0"/>
                  <a:t>X — False Positive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Ось </a:t>
                </a:r>
                <a:r>
                  <a:rPr lang="en-US" dirty="0"/>
                  <a:t>Y - </a:t>
                </a:r>
                <a:r>
                  <a:rPr lang="en" dirty="0"/>
                  <a:t>True Positive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63929EF2-2CE9-F84D-9137-3BFADAAC7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91410"/>
                <a:ext cx="6096000" cy="2523640"/>
              </a:xfrm>
              <a:prstGeom prst="rect">
                <a:avLst/>
              </a:prstGeom>
              <a:blipFill>
                <a:blip r:embed="rId2"/>
                <a:stretch>
                  <a:fillRect l="-832" t="-1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C2370E-D087-E24C-9691-01D43D1C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38" y="1843088"/>
            <a:ext cx="3810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186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EBE1B6-7E0C-1D4A-B1C4-7EAFB414A8B0}"/>
              </a:ext>
            </a:extLst>
          </p:cNvPr>
          <p:cNvSpPr/>
          <p:nvPr/>
        </p:nvSpPr>
        <p:spPr>
          <a:xfrm>
            <a:off x="990600" y="1843088"/>
            <a:ext cx="6096000" cy="24468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lang="ru-RU" spc="-5" dirty="0">
                <a:latin typeface="Calibri"/>
                <a:cs typeface="Calibri"/>
              </a:rPr>
              <a:t>Для</a:t>
            </a:r>
            <a:r>
              <a:rPr lang="ru-RU" spc="130" dirty="0">
                <a:latin typeface="Calibri"/>
                <a:cs typeface="Calibri"/>
              </a:rPr>
              <a:t> </a:t>
            </a:r>
            <a:r>
              <a:rPr lang="ru-RU" spc="-15" dirty="0">
                <a:latin typeface="Calibri"/>
                <a:cs typeface="Calibri"/>
              </a:rPr>
              <a:t>каждого</a:t>
            </a:r>
            <a:r>
              <a:rPr lang="ru-RU" spc="85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значения</a:t>
            </a:r>
            <a:r>
              <a:rPr lang="ru-RU" spc="135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порога</a:t>
            </a:r>
            <a:r>
              <a:rPr lang="ru-RU" spc="145" dirty="0">
                <a:latin typeface="Calibri"/>
                <a:cs typeface="Calibri"/>
              </a:rPr>
              <a:t> </a:t>
            </a:r>
            <a:r>
              <a:rPr lang="ru-RU" dirty="0">
                <a:latin typeface="Cambria Math"/>
                <a:cs typeface="Cambria Math"/>
              </a:rPr>
              <a:t>𝑡</a:t>
            </a:r>
            <a:r>
              <a:rPr lang="ru-RU" spc="175" dirty="0">
                <a:latin typeface="Cambria Math"/>
                <a:cs typeface="Cambria Math"/>
              </a:rPr>
              <a:t> </a:t>
            </a:r>
            <a:r>
              <a:rPr lang="ru-RU" spc="-20" dirty="0">
                <a:latin typeface="Calibri"/>
                <a:cs typeface="Calibri"/>
              </a:rPr>
              <a:t>вычислим</a:t>
            </a:r>
            <a:r>
              <a:rPr lang="ru-RU" spc="-20" dirty="0">
                <a:latin typeface="Microsoft Sans Serif"/>
                <a:cs typeface="Microsoft Sans Serif"/>
              </a:rPr>
              <a:t>:</a:t>
            </a:r>
            <a:endParaRPr lang="ru-RU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565"/>
              </a:spcBef>
              <a:buSzPct val="125000"/>
              <a:buFont typeface="Arial MT"/>
              <a:buChar char="•"/>
              <a:tabLst>
                <a:tab pos="241935" algn="l"/>
                <a:tab pos="2626360" algn="l"/>
              </a:tabLst>
            </a:pPr>
            <a:r>
              <a:rPr lang="en" spc="-204" dirty="0">
                <a:latin typeface="Microsoft Sans Serif"/>
                <a:cs typeface="Microsoft Sans Serif"/>
              </a:rPr>
              <a:t>False</a:t>
            </a:r>
            <a:r>
              <a:rPr lang="en" spc="95" dirty="0">
                <a:latin typeface="Microsoft Sans Serif"/>
                <a:cs typeface="Microsoft Sans Serif"/>
              </a:rPr>
              <a:t> </a:t>
            </a:r>
            <a:r>
              <a:rPr lang="en" spc="-180" dirty="0">
                <a:latin typeface="Microsoft Sans Serif"/>
                <a:cs typeface="Microsoft Sans Serif"/>
              </a:rPr>
              <a:t>Positive</a:t>
            </a:r>
            <a:r>
              <a:rPr lang="en" spc="80" dirty="0">
                <a:latin typeface="Microsoft Sans Serif"/>
                <a:cs typeface="Microsoft Sans Serif"/>
              </a:rPr>
              <a:t> </a:t>
            </a:r>
            <a:r>
              <a:rPr lang="en" spc="-200" dirty="0">
                <a:latin typeface="Microsoft Sans Serif"/>
                <a:cs typeface="Microsoft Sans Serif"/>
              </a:rPr>
              <a:t>Rate	</a:t>
            </a:r>
            <a:r>
              <a:rPr lang="en" dirty="0">
                <a:latin typeface="Microsoft Sans Serif"/>
                <a:cs typeface="Microsoft Sans Serif"/>
              </a:rPr>
              <a:t>-</a:t>
            </a:r>
            <a:r>
              <a:rPr lang="en" spc="35" dirty="0">
                <a:latin typeface="Microsoft Sans Serif"/>
                <a:cs typeface="Microsoft Sans Serif"/>
              </a:rPr>
              <a:t> </a:t>
            </a:r>
            <a:r>
              <a:rPr lang="ru-RU" spc="-20" dirty="0">
                <a:latin typeface="Calibri"/>
                <a:cs typeface="Calibri"/>
              </a:rPr>
              <a:t>долю</a:t>
            </a:r>
            <a:r>
              <a:rPr lang="ru-RU" spc="95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неверно</a:t>
            </a:r>
            <a:r>
              <a:rPr lang="ru-RU" spc="140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принятых</a:t>
            </a:r>
            <a:r>
              <a:rPr lang="ru-RU" spc="130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объектов</a:t>
            </a:r>
            <a:endParaRPr lang="ru-RU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585"/>
              </a:spcBef>
              <a:buSzPct val="125000"/>
              <a:buFont typeface="Arial MT"/>
              <a:buChar char="•"/>
              <a:tabLst>
                <a:tab pos="241935" algn="l"/>
              </a:tabLst>
            </a:pPr>
            <a:r>
              <a:rPr lang="en" spc="-530" dirty="0">
                <a:latin typeface="Microsoft Sans Serif"/>
                <a:cs typeface="Microsoft Sans Serif"/>
              </a:rPr>
              <a:t>T</a:t>
            </a:r>
            <a:r>
              <a:rPr lang="en" spc="35" dirty="0">
                <a:latin typeface="Microsoft Sans Serif"/>
                <a:cs typeface="Microsoft Sans Serif"/>
              </a:rPr>
              <a:t>r</a:t>
            </a:r>
            <a:r>
              <a:rPr lang="en" spc="-280" dirty="0">
                <a:latin typeface="Microsoft Sans Serif"/>
                <a:cs typeface="Microsoft Sans Serif"/>
              </a:rPr>
              <a:t>u</a:t>
            </a:r>
            <a:r>
              <a:rPr lang="en" spc="-135" dirty="0">
                <a:latin typeface="Microsoft Sans Serif"/>
                <a:cs typeface="Microsoft Sans Serif"/>
              </a:rPr>
              <a:t>e</a:t>
            </a:r>
            <a:r>
              <a:rPr lang="en" spc="20" dirty="0">
                <a:latin typeface="Microsoft Sans Serif"/>
                <a:cs typeface="Microsoft Sans Serif"/>
              </a:rPr>
              <a:t> </a:t>
            </a:r>
            <a:r>
              <a:rPr lang="en" spc="-530" dirty="0">
                <a:latin typeface="Microsoft Sans Serif"/>
                <a:cs typeface="Microsoft Sans Serif"/>
              </a:rPr>
              <a:t>P</a:t>
            </a:r>
            <a:r>
              <a:rPr lang="en" spc="-120" dirty="0">
                <a:latin typeface="Microsoft Sans Serif"/>
                <a:cs typeface="Microsoft Sans Serif"/>
              </a:rPr>
              <a:t>ositi</a:t>
            </a:r>
            <a:r>
              <a:rPr lang="en" spc="-200" dirty="0">
                <a:latin typeface="Microsoft Sans Serif"/>
                <a:cs typeface="Microsoft Sans Serif"/>
              </a:rPr>
              <a:t>v</a:t>
            </a:r>
            <a:r>
              <a:rPr lang="en" spc="-135" dirty="0">
                <a:latin typeface="Microsoft Sans Serif"/>
                <a:cs typeface="Microsoft Sans Serif"/>
              </a:rPr>
              <a:t>e</a:t>
            </a:r>
            <a:r>
              <a:rPr lang="en" dirty="0">
                <a:latin typeface="Microsoft Sans Serif"/>
                <a:cs typeface="Microsoft Sans Serif"/>
              </a:rPr>
              <a:t> </a:t>
            </a:r>
            <a:r>
              <a:rPr lang="en" spc="-640" dirty="0">
                <a:latin typeface="Microsoft Sans Serif"/>
                <a:cs typeface="Microsoft Sans Serif"/>
              </a:rPr>
              <a:t>R</a:t>
            </a:r>
            <a:r>
              <a:rPr lang="en" spc="-55" dirty="0">
                <a:latin typeface="Microsoft Sans Serif"/>
                <a:cs typeface="Microsoft Sans Serif"/>
              </a:rPr>
              <a:t>ate</a:t>
            </a:r>
            <a:r>
              <a:rPr lang="en" spc="30" dirty="0">
                <a:latin typeface="Microsoft Sans Serif"/>
                <a:cs typeface="Microsoft Sans Serif"/>
              </a:rPr>
              <a:t> </a:t>
            </a:r>
            <a:r>
              <a:rPr lang="en" dirty="0">
                <a:latin typeface="Microsoft Sans Serif"/>
                <a:cs typeface="Microsoft Sans Serif"/>
              </a:rPr>
              <a:t>-</a:t>
            </a:r>
            <a:r>
              <a:rPr lang="ru-RU" spc="-20" dirty="0">
                <a:latin typeface="Calibri"/>
                <a:cs typeface="Calibri"/>
              </a:rPr>
              <a:t>д</a:t>
            </a:r>
            <a:r>
              <a:rPr lang="ru-RU" spc="-45" dirty="0">
                <a:latin typeface="Calibri"/>
                <a:cs typeface="Calibri"/>
              </a:rPr>
              <a:t>о</a:t>
            </a:r>
            <a:r>
              <a:rPr lang="ru-RU" spc="-5" dirty="0">
                <a:latin typeface="Calibri"/>
                <a:cs typeface="Calibri"/>
              </a:rPr>
              <a:t>л</a:t>
            </a:r>
            <a:r>
              <a:rPr lang="ru-RU" dirty="0">
                <a:latin typeface="Calibri"/>
                <a:cs typeface="Calibri"/>
              </a:rPr>
              <a:t>ю</a:t>
            </a:r>
            <a:r>
              <a:rPr lang="ru-RU" spc="114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в</a:t>
            </a:r>
            <a:r>
              <a:rPr lang="ru-RU" dirty="0">
                <a:latin typeface="Calibri"/>
                <a:cs typeface="Calibri"/>
              </a:rPr>
              <a:t>ерно</a:t>
            </a:r>
            <a:r>
              <a:rPr lang="ru-RU" spc="130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п</a:t>
            </a:r>
            <a:r>
              <a:rPr lang="ru-RU" spc="-5" dirty="0">
                <a:latin typeface="Calibri"/>
                <a:cs typeface="Calibri"/>
              </a:rPr>
              <a:t>риня</a:t>
            </a:r>
            <a:r>
              <a:rPr lang="ru-RU" spc="-15" dirty="0">
                <a:latin typeface="Calibri"/>
                <a:cs typeface="Calibri"/>
              </a:rPr>
              <a:t>т</a:t>
            </a:r>
            <a:r>
              <a:rPr lang="ru-RU" dirty="0">
                <a:latin typeface="Calibri"/>
                <a:cs typeface="Calibri"/>
              </a:rPr>
              <a:t>ых</a:t>
            </a:r>
            <a:r>
              <a:rPr lang="ru-RU" spc="145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об</a:t>
            </a:r>
            <a:r>
              <a:rPr lang="ru-RU" spc="-15" dirty="0">
                <a:latin typeface="Calibri"/>
                <a:cs typeface="Calibri"/>
              </a:rPr>
              <a:t>ъ</a:t>
            </a:r>
            <a:r>
              <a:rPr lang="ru-RU" dirty="0">
                <a:latin typeface="Calibri"/>
                <a:cs typeface="Calibri"/>
              </a:rPr>
              <a:t>е</a:t>
            </a:r>
            <a:r>
              <a:rPr lang="ru-RU" spc="10" dirty="0">
                <a:latin typeface="Calibri"/>
                <a:cs typeface="Calibri"/>
              </a:rPr>
              <a:t>к</a:t>
            </a:r>
            <a:r>
              <a:rPr lang="ru-RU" spc="-30" dirty="0">
                <a:latin typeface="Calibri"/>
                <a:cs typeface="Calibri"/>
              </a:rPr>
              <a:t>т</a:t>
            </a:r>
            <a:r>
              <a:rPr lang="ru-RU" spc="-5" dirty="0">
                <a:latin typeface="Calibri"/>
                <a:cs typeface="Calibri"/>
              </a:rPr>
              <a:t>ов</a:t>
            </a:r>
            <a:endParaRPr lang="ru-RU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lang="ru-RU" spc="-25" dirty="0">
                <a:latin typeface="Calibri"/>
                <a:cs typeface="Calibri"/>
              </a:rPr>
              <a:t>Кривая</a:t>
            </a:r>
            <a:r>
              <a:rPr lang="ru-RU" spc="-25" dirty="0">
                <a:latin typeface="Microsoft Sans Serif"/>
                <a:cs typeface="Microsoft Sans Serif"/>
              </a:rPr>
              <a:t>,</a:t>
            </a:r>
            <a:r>
              <a:rPr lang="ru-RU" spc="35" dirty="0">
                <a:latin typeface="Microsoft Sans Serif"/>
                <a:cs typeface="Microsoft Sans Serif"/>
              </a:rPr>
              <a:t> </a:t>
            </a:r>
            <a:r>
              <a:rPr lang="ru-RU" spc="-10" dirty="0">
                <a:latin typeface="Calibri"/>
                <a:cs typeface="Calibri"/>
              </a:rPr>
              <a:t>состоящая</a:t>
            </a:r>
            <a:r>
              <a:rPr lang="ru-RU" spc="120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из</a:t>
            </a:r>
            <a:r>
              <a:rPr lang="ru-RU" spc="120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точек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с</a:t>
            </a:r>
            <a:r>
              <a:rPr lang="ru-RU" spc="120" dirty="0">
                <a:latin typeface="Calibri"/>
                <a:cs typeface="Calibri"/>
              </a:rPr>
              <a:t> </a:t>
            </a:r>
            <a:r>
              <a:rPr lang="ru-RU" spc="-15" dirty="0">
                <a:latin typeface="Calibri"/>
                <a:cs typeface="Calibri"/>
              </a:rPr>
              <a:t>координатами</a:t>
            </a:r>
            <a:r>
              <a:rPr lang="ru-RU" spc="155" dirty="0">
                <a:latin typeface="Calibri"/>
                <a:cs typeface="Calibri"/>
              </a:rPr>
              <a:t> </a:t>
            </a:r>
            <a:r>
              <a:rPr lang="ru-RU" spc="-350" dirty="0">
                <a:latin typeface="Microsoft Sans Serif"/>
                <a:cs typeface="Microsoft Sans Serif"/>
              </a:rPr>
              <a:t>(</a:t>
            </a:r>
            <a:r>
              <a:rPr lang="en" spc="-350" dirty="0">
                <a:latin typeface="Microsoft Sans Serif"/>
                <a:cs typeface="Microsoft Sans Serif"/>
              </a:rPr>
              <a:t>FPR,TPR)</a:t>
            </a:r>
            <a:r>
              <a:rPr lang="en" spc="-10" dirty="0">
                <a:latin typeface="Microsoft Sans Serif"/>
                <a:cs typeface="Microsoft Sans Serif"/>
              </a:rPr>
              <a:t> </a:t>
            </a:r>
            <a:r>
              <a:rPr lang="ru-RU" spc="-5" dirty="0">
                <a:latin typeface="Calibri"/>
                <a:cs typeface="Calibri"/>
              </a:rPr>
              <a:t>для</a:t>
            </a:r>
            <a:endParaRPr lang="ru-RU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ru-RU" spc="-5" dirty="0">
                <a:latin typeface="Calibri"/>
                <a:cs typeface="Calibri"/>
              </a:rPr>
              <a:t>всех</a:t>
            </a:r>
            <a:r>
              <a:rPr lang="ru-RU" spc="135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возможных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spc="-15" dirty="0">
                <a:latin typeface="Calibri"/>
                <a:cs typeface="Calibri"/>
              </a:rPr>
              <a:t>порогов</a:t>
            </a:r>
            <a:r>
              <a:rPr lang="ru-RU" spc="114" dirty="0">
                <a:latin typeface="Calibri"/>
                <a:cs typeface="Calibri"/>
              </a:rPr>
              <a:t> </a:t>
            </a:r>
            <a:r>
              <a:rPr lang="ru-RU" spc="495" dirty="0">
                <a:latin typeface="Microsoft Sans Serif"/>
                <a:cs typeface="Microsoft Sans Serif"/>
              </a:rPr>
              <a:t>–</a:t>
            </a:r>
            <a:r>
              <a:rPr lang="ru-RU" spc="40" dirty="0">
                <a:latin typeface="Microsoft Sans Serif"/>
                <a:cs typeface="Microsoft Sans Serif"/>
              </a:rPr>
              <a:t> </a:t>
            </a:r>
            <a:r>
              <a:rPr lang="ru-RU" spc="-20" dirty="0">
                <a:latin typeface="Calibri"/>
                <a:cs typeface="Calibri"/>
              </a:rPr>
              <a:t>это</a:t>
            </a:r>
            <a:r>
              <a:rPr lang="ru-RU" spc="105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и</a:t>
            </a:r>
            <a:r>
              <a:rPr lang="ru-RU" spc="120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есть</a:t>
            </a:r>
            <a:r>
              <a:rPr lang="ru-RU" spc="110" dirty="0">
                <a:latin typeface="Calibri"/>
                <a:cs typeface="Calibri"/>
              </a:rPr>
              <a:t> </a:t>
            </a:r>
            <a:r>
              <a:rPr lang="en" spc="-90" dirty="0">
                <a:latin typeface="Microsoft Sans Serif"/>
                <a:cs typeface="Microsoft Sans Serif"/>
              </a:rPr>
              <a:t>ROC-</a:t>
            </a:r>
            <a:r>
              <a:rPr lang="ru-RU" spc="-90" dirty="0">
                <a:latin typeface="Calibri"/>
                <a:cs typeface="Calibri"/>
              </a:rPr>
              <a:t>кривая</a:t>
            </a:r>
            <a:r>
              <a:rPr lang="ru-RU" spc="-90" dirty="0">
                <a:latin typeface="Microsoft Sans Serif"/>
                <a:cs typeface="Microsoft Sans Serif"/>
              </a:rPr>
              <a:t>.</a:t>
            </a:r>
            <a:endParaRPr lang="ru-RU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2364473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21D414-F751-5340-AF57-BF7588878B4A}"/>
              </a:ext>
            </a:extLst>
          </p:cNvPr>
          <p:cNvSpPr/>
          <p:nvPr/>
        </p:nvSpPr>
        <p:spPr>
          <a:xfrm>
            <a:off x="990600" y="1843088"/>
            <a:ext cx="6096000" cy="26520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en" b="1" i="1" spc="-260" dirty="0">
                <a:solidFill>
                  <a:srgbClr val="00AF50"/>
                </a:solidFill>
                <a:cs typeface="Arial"/>
              </a:rPr>
              <a:t>A</a:t>
            </a:r>
            <a:r>
              <a:rPr lang="en" b="1" i="1" spc="-340" dirty="0">
                <a:solidFill>
                  <a:srgbClr val="00AF50"/>
                </a:solidFill>
                <a:cs typeface="Arial"/>
              </a:rPr>
              <a:t>U</a:t>
            </a:r>
            <a:r>
              <a:rPr lang="en" b="1" i="1" spc="-335" dirty="0">
                <a:solidFill>
                  <a:srgbClr val="00AF50"/>
                </a:solidFill>
                <a:cs typeface="Arial"/>
              </a:rPr>
              <a:t>C</a:t>
            </a:r>
            <a:r>
              <a:rPr lang="en" b="1" i="1" spc="-30" dirty="0">
                <a:solidFill>
                  <a:srgbClr val="00AF50"/>
                </a:solidFill>
                <a:cs typeface="Arial"/>
              </a:rPr>
              <a:t> </a:t>
            </a:r>
            <a:r>
              <a:rPr lang="en" b="1" i="1" spc="-45" dirty="0">
                <a:solidFill>
                  <a:srgbClr val="00AF50"/>
                </a:solidFill>
                <a:cs typeface="Arial"/>
              </a:rPr>
              <a:t>(</a:t>
            </a:r>
            <a:r>
              <a:rPr lang="en" b="1" i="1" spc="-195" dirty="0">
                <a:solidFill>
                  <a:srgbClr val="00AF50"/>
                </a:solidFill>
                <a:cs typeface="Arial"/>
              </a:rPr>
              <a:t>Ar</a:t>
            </a:r>
            <a:r>
              <a:rPr lang="en" b="1" i="1" spc="-204" dirty="0">
                <a:solidFill>
                  <a:srgbClr val="00AF50"/>
                </a:solidFill>
                <a:cs typeface="Arial"/>
              </a:rPr>
              <a:t>e</a:t>
            </a:r>
            <a:r>
              <a:rPr lang="en" b="1" i="1" spc="-185" dirty="0">
                <a:solidFill>
                  <a:srgbClr val="00AF50"/>
                </a:solidFill>
                <a:cs typeface="Arial"/>
              </a:rPr>
              <a:t>a</a:t>
            </a:r>
            <a:r>
              <a:rPr lang="en" b="1" i="1" spc="-40" dirty="0">
                <a:solidFill>
                  <a:srgbClr val="00AF50"/>
                </a:solidFill>
                <a:cs typeface="Arial"/>
              </a:rPr>
              <a:t> </a:t>
            </a:r>
            <a:r>
              <a:rPr lang="en" b="1" i="1" spc="-340" dirty="0">
                <a:solidFill>
                  <a:srgbClr val="00AF50"/>
                </a:solidFill>
                <a:cs typeface="Arial"/>
              </a:rPr>
              <a:t>Und</a:t>
            </a:r>
            <a:r>
              <a:rPr lang="en" b="1" i="1" spc="-310" dirty="0">
                <a:solidFill>
                  <a:srgbClr val="00AF50"/>
                </a:solidFill>
                <a:cs typeface="Arial"/>
              </a:rPr>
              <a:t>e</a:t>
            </a:r>
            <a:r>
              <a:rPr lang="en" b="1" i="1" spc="-185" dirty="0">
                <a:solidFill>
                  <a:srgbClr val="00AF50"/>
                </a:solidFill>
                <a:cs typeface="Arial"/>
              </a:rPr>
              <a:t>r</a:t>
            </a:r>
            <a:r>
              <a:rPr lang="en" b="1" i="1" spc="-25" dirty="0">
                <a:solidFill>
                  <a:srgbClr val="00AF50"/>
                </a:solidFill>
                <a:cs typeface="Arial"/>
              </a:rPr>
              <a:t> </a:t>
            </a:r>
            <a:r>
              <a:rPr lang="en" b="1" i="1" spc="-355" dirty="0">
                <a:solidFill>
                  <a:srgbClr val="00AF50"/>
                </a:solidFill>
                <a:cs typeface="Arial"/>
              </a:rPr>
              <a:t>C</a:t>
            </a:r>
            <a:r>
              <a:rPr lang="en" b="1" i="1" spc="-310" dirty="0">
                <a:solidFill>
                  <a:srgbClr val="00AF50"/>
                </a:solidFill>
                <a:cs typeface="Arial"/>
              </a:rPr>
              <a:t>u</a:t>
            </a:r>
            <a:r>
              <a:rPr lang="en" b="1" i="1" spc="-140" dirty="0">
                <a:solidFill>
                  <a:srgbClr val="00AF50"/>
                </a:solidFill>
                <a:cs typeface="Arial"/>
              </a:rPr>
              <a:t>r</a:t>
            </a:r>
            <a:r>
              <a:rPr lang="en" b="1" i="1" spc="-340" dirty="0">
                <a:solidFill>
                  <a:srgbClr val="00AF50"/>
                </a:solidFill>
                <a:cs typeface="Arial"/>
              </a:rPr>
              <a:t>v</a:t>
            </a:r>
            <a:r>
              <a:rPr lang="en" b="1" i="1" spc="-195" dirty="0">
                <a:solidFill>
                  <a:srgbClr val="00AF50"/>
                </a:solidFill>
                <a:cs typeface="Arial"/>
              </a:rPr>
              <a:t>e</a:t>
            </a:r>
            <a:r>
              <a:rPr lang="en" b="1" i="1" spc="-50" dirty="0">
                <a:solidFill>
                  <a:srgbClr val="00AF50"/>
                </a:solidFill>
                <a:cs typeface="Arial"/>
              </a:rPr>
              <a:t>)</a:t>
            </a:r>
            <a:r>
              <a:rPr lang="en" b="1" i="1" spc="30" dirty="0">
                <a:solidFill>
                  <a:srgbClr val="00AF50"/>
                </a:solidFill>
                <a:cs typeface="Arial"/>
              </a:rPr>
              <a:t> </a:t>
            </a:r>
            <a:r>
              <a:rPr lang="en" spc="495" dirty="0">
                <a:latin typeface="Microsoft Sans Serif"/>
                <a:cs typeface="Microsoft Sans Serif"/>
              </a:rPr>
              <a:t>–</a:t>
            </a:r>
            <a:r>
              <a:rPr lang="en" spc="20" dirty="0">
                <a:latin typeface="Microsoft Sans Serif"/>
                <a:cs typeface="Microsoft Sans Serif"/>
              </a:rPr>
              <a:t> </a:t>
            </a:r>
            <a:r>
              <a:rPr lang="ru-RU" spc="-15" dirty="0">
                <a:latin typeface="Calibri"/>
                <a:cs typeface="Calibri"/>
              </a:rPr>
              <a:t>п</a:t>
            </a:r>
            <a:r>
              <a:rPr lang="ru-RU" spc="-5" dirty="0">
                <a:latin typeface="Calibri"/>
                <a:cs typeface="Calibri"/>
              </a:rPr>
              <a:t>л</a:t>
            </a:r>
            <a:r>
              <a:rPr lang="ru-RU" spc="-15" dirty="0">
                <a:latin typeface="Calibri"/>
                <a:cs typeface="Calibri"/>
              </a:rPr>
              <a:t>о</a:t>
            </a:r>
            <a:r>
              <a:rPr lang="ru-RU" spc="-5" dirty="0">
                <a:latin typeface="Calibri"/>
                <a:cs typeface="Calibri"/>
              </a:rPr>
              <a:t>щ</a:t>
            </a:r>
            <a:r>
              <a:rPr lang="ru-RU" spc="-10" dirty="0">
                <a:latin typeface="Calibri"/>
                <a:cs typeface="Calibri"/>
              </a:rPr>
              <a:t>а</a:t>
            </a:r>
            <a:r>
              <a:rPr lang="ru-RU" spc="-5" dirty="0">
                <a:latin typeface="Calibri"/>
                <a:cs typeface="Calibri"/>
              </a:rPr>
              <a:t>д</a:t>
            </a:r>
            <a:r>
              <a:rPr lang="ru-RU" dirty="0">
                <a:latin typeface="Calibri"/>
                <a:cs typeface="Calibri"/>
              </a:rPr>
              <a:t>ь</a:t>
            </a:r>
            <a:r>
              <a:rPr lang="ru-RU" spc="130" dirty="0">
                <a:latin typeface="Calibri"/>
                <a:cs typeface="Calibri"/>
              </a:rPr>
              <a:t> </a:t>
            </a:r>
            <a:r>
              <a:rPr lang="ru-RU" spc="-15" dirty="0">
                <a:latin typeface="Calibri"/>
                <a:cs typeface="Calibri"/>
              </a:rPr>
              <a:t>п</a:t>
            </a:r>
            <a:r>
              <a:rPr lang="ru-RU" spc="-70" dirty="0">
                <a:latin typeface="Calibri"/>
                <a:cs typeface="Calibri"/>
              </a:rPr>
              <a:t>о</a:t>
            </a:r>
            <a:r>
              <a:rPr lang="ru-RU" dirty="0">
                <a:latin typeface="Calibri"/>
                <a:cs typeface="Calibri"/>
              </a:rPr>
              <a:t>д</a:t>
            </a:r>
            <a:r>
              <a:rPr lang="ru-RU" spc="140" dirty="0">
                <a:latin typeface="Calibri"/>
                <a:cs typeface="Calibri"/>
              </a:rPr>
              <a:t> </a:t>
            </a:r>
            <a:r>
              <a:rPr lang="en" spc="-280" dirty="0">
                <a:latin typeface="Microsoft Sans Serif"/>
                <a:cs typeface="Microsoft Sans Serif"/>
              </a:rPr>
              <a:t>RO</a:t>
            </a:r>
            <a:r>
              <a:rPr lang="en" spc="-275" dirty="0">
                <a:latin typeface="Microsoft Sans Serif"/>
                <a:cs typeface="Microsoft Sans Serif"/>
              </a:rPr>
              <a:t>C</a:t>
            </a:r>
            <a:r>
              <a:rPr lang="en" spc="-5" dirty="0">
                <a:latin typeface="Microsoft Sans Serif"/>
                <a:cs typeface="Microsoft Sans Serif"/>
              </a:rPr>
              <a:t>-</a:t>
            </a:r>
            <a:r>
              <a:rPr lang="ru-RU" dirty="0">
                <a:latin typeface="Calibri"/>
                <a:cs typeface="Calibri"/>
              </a:rPr>
              <a:t>крив</a:t>
            </a:r>
            <a:r>
              <a:rPr lang="ru-RU" spc="-15" dirty="0">
                <a:latin typeface="Calibri"/>
                <a:cs typeface="Calibri"/>
              </a:rPr>
              <a:t>о</a:t>
            </a:r>
            <a:r>
              <a:rPr lang="ru-RU" dirty="0">
                <a:latin typeface="Calibri"/>
                <a:cs typeface="Calibri"/>
              </a:rPr>
              <a:t>й</a:t>
            </a:r>
            <a:r>
              <a:rPr lang="ru-RU" spc="-145" dirty="0">
                <a:latin typeface="Microsoft Sans Serif"/>
                <a:cs typeface="Microsoft Sans Serif"/>
              </a:rPr>
              <a:t>.</a:t>
            </a:r>
            <a:endParaRPr lang="ru-RU" dirty="0">
              <a:latin typeface="Microsoft Sans Serif"/>
              <a:cs typeface="Microsoft Sans Serif"/>
            </a:endParaRPr>
          </a:p>
          <a:p>
            <a:pPr marL="3282315">
              <a:lnSpc>
                <a:spcPct val="100000"/>
              </a:lnSpc>
              <a:spcBef>
                <a:spcPts val="560"/>
              </a:spcBef>
              <a:tabLst>
                <a:tab pos="4349115" algn="l"/>
              </a:tabLst>
            </a:pPr>
            <a:r>
              <a:rPr lang="ru-RU" spc="-5" dirty="0">
                <a:latin typeface="Cambria Math"/>
                <a:cs typeface="Cambria Math"/>
              </a:rPr>
              <a:t>𝐴</a:t>
            </a:r>
            <a:r>
              <a:rPr lang="ru-RU" dirty="0">
                <a:latin typeface="Cambria Math"/>
                <a:cs typeface="Cambria Math"/>
              </a:rPr>
              <a:t>𝑈𝐶</a:t>
            </a:r>
            <a:r>
              <a:rPr lang="ru-RU" spc="245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∈	</a:t>
            </a:r>
            <a:r>
              <a:rPr lang="ru-RU" spc="-10" dirty="0">
                <a:latin typeface="Cambria Math"/>
                <a:cs typeface="Cambria Math"/>
              </a:rPr>
              <a:t>0</a:t>
            </a:r>
            <a:r>
              <a:rPr lang="ru-RU" dirty="0">
                <a:latin typeface="Cambria Math"/>
                <a:cs typeface="Cambria Math"/>
              </a:rPr>
              <a:t>;</a:t>
            </a:r>
            <a:r>
              <a:rPr lang="ru-RU" spc="-125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1 </a:t>
            </a:r>
            <a:r>
              <a:rPr lang="ru-RU" spc="-229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.</a:t>
            </a:r>
          </a:p>
          <a:p>
            <a:pPr marL="241300" indent="-228600">
              <a:lnSpc>
                <a:spcPct val="100000"/>
              </a:lnSpc>
              <a:spcBef>
                <a:spcPts val="15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lang="ru-RU" spc="-5" dirty="0">
                <a:latin typeface="Cambria Math"/>
                <a:cs typeface="Cambria Math"/>
              </a:rPr>
              <a:t>𝐴𝑈𝐶</a:t>
            </a:r>
            <a:r>
              <a:rPr lang="ru-RU" spc="215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=</a:t>
            </a:r>
            <a:r>
              <a:rPr lang="ru-RU" spc="114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1</a:t>
            </a:r>
            <a:r>
              <a:rPr lang="ru-RU" spc="100" dirty="0">
                <a:latin typeface="Cambria Math"/>
                <a:cs typeface="Cambria Math"/>
              </a:rPr>
              <a:t> </a:t>
            </a:r>
            <a:r>
              <a:rPr lang="ru-RU" spc="495" dirty="0">
                <a:latin typeface="Microsoft Sans Serif"/>
                <a:cs typeface="Microsoft Sans Serif"/>
              </a:rPr>
              <a:t>–</a:t>
            </a:r>
            <a:endParaRPr lang="ru-RU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lang="ru-RU" spc="-10" dirty="0">
                <a:latin typeface="Calibri"/>
                <a:cs typeface="Calibri"/>
              </a:rPr>
              <a:t>идеальная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классификация</a:t>
            </a:r>
            <a:endParaRPr lang="ru-RU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8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lang="ru-RU" spc="-5" dirty="0">
                <a:latin typeface="Cambria Math"/>
                <a:cs typeface="Cambria Math"/>
              </a:rPr>
              <a:t>𝐴𝑈𝐶</a:t>
            </a:r>
            <a:r>
              <a:rPr lang="ru-RU" spc="215" dirty="0">
                <a:latin typeface="Cambria Math"/>
                <a:cs typeface="Cambria Math"/>
              </a:rPr>
              <a:t> </a:t>
            </a:r>
            <a:r>
              <a:rPr lang="ru-RU" dirty="0">
                <a:latin typeface="Cambria Math"/>
                <a:cs typeface="Cambria Math"/>
              </a:rPr>
              <a:t>=</a:t>
            </a:r>
            <a:r>
              <a:rPr lang="ru-RU" spc="120" dirty="0">
                <a:latin typeface="Cambria Math"/>
                <a:cs typeface="Cambria Math"/>
              </a:rPr>
              <a:t> </a:t>
            </a:r>
            <a:r>
              <a:rPr lang="ru-RU" spc="-5" dirty="0">
                <a:latin typeface="Cambria Math"/>
                <a:cs typeface="Cambria Math"/>
              </a:rPr>
              <a:t>0.5</a:t>
            </a:r>
            <a:r>
              <a:rPr lang="ru-RU" spc="100" dirty="0">
                <a:latin typeface="Cambria Math"/>
                <a:cs typeface="Cambria Math"/>
              </a:rPr>
              <a:t> </a:t>
            </a:r>
            <a:r>
              <a:rPr lang="ru-RU" spc="495" dirty="0">
                <a:latin typeface="Microsoft Sans Serif"/>
                <a:cs typeface="Microsoft Sans Serif"/>
              </a:rPr>
              <a:t>–</a:t>
            </a:r>
            <a:endParaRPr lang="ru-RU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lang="ru-RU" spc="-5" dirty="0">
                <a:latin typeface="Calibri"/>
                <a:cs typeface="Calibri"/>
              </a:rPr>
              <a:t>случайная</a:t>
            </a:r>
            <a:r>
              <a:rPr lang="ru-RU" spc="114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классификация</a:t>
            </a:r>
            <a:endParaRPr lang="ru-RU" dirty="0"/>
          </a:p>
        </p:txBody>
      </p:sp>
      <p:pic>
        <p:nvPicPr>
          <p:cNvPr id="5" name="object 6">
            <a:extLst>
              <a:ext uri="{FF2B5EF4-FFF2-40B4-BE49-F238E27FC236}">
                <a16:creationId xmlns:a16="http://schemas.microsoft.com/office/drawing/2014/main" id="{3FE5129C-4EC1-8241-AA4D-AA27987253E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275" y="3211514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95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42FF03C-1FCE-F043-BFD3-D7ED7F59B3CB}"/>
              </a:ext>
            </a:extLst>
          </p:cNvPr>
          <p:cNvSpPr/>
          <p:nvPr/>
        </p:nvSpPr>
        <p:spPr>
          <a:xfrm>
            <a:off x="990600" y="1411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lang="ru-RU" spc="-5" dirty="0">
                <a:latin typeface="Calibri"/>
                <a:cs typeface="Calibri"/>
              </a:rPr>
              <a:t>Пусть</a:t>
            </a:r>
            <a:r>
              <a:rPr lang="ru-RU" spc="105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есть</a:t>
            </a:r>
            <a:r>
              <a:rPr lang="ru-RU" spc="105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выборка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из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spc="-10" dirty="0">
                <a:latin typeface="Microsoft Sans Serif"/>
                <a:cs typeface="Microsoft Sans Serif"/>
              </a:rPr>
              <a:t>5</a:t>
            </a:r>
            <a:r>
              <a:rPr lang="ru-RU" spc="15" dirty="0">
                <a:latin typeface="Microsoft Sans Serif"/>
                <a:cs typeface="Microsoft Sans Serif"/>
              </a:rPr>
              <a:t> </a:t>
            </a:r>
            <a:r>
              <a:rPr lang="ru-RU" spc="-10" dirty="0">
                <a:latin typeface="Calibri"/>
                <a:cs typeface="Calibri"/>
              </a:rPr>
              <a:t>объектов</a:t>
            </a:r>
            <a:r>
              <a:rPr lang="ru-RU" spc="100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и</a:t>
            </a:r>
            <a:r>
              <a:rPr lang="ru-RU" spc="135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следующие</a:t>
            </a:r>
            <a:endParaRPr lang="ru-RU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60"/>
              </a:spcBef>
            </a:pPr>
            <a:r>
              <a:rPr lang="ru-RU" spc="-15" dirty="0">
                <a:latin typeface="Calibri"/>
                <a:cs typeface="Calibri"/>
              </a:rPr>
              <a:t>предсказания</a:t>
            </a:r>
            <a:r>
              <a:rPr lang="ru-RU" spc="150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классификатора</a:t>
            </a:r>
            <a:r>
              <a:rPr lang="ru-RU" spc="125" dirty="0">
                <a:latin typeface="Calibri"/>
                <a:cs typeface="Calibri"/>
              </a:rPr>
              <a:t> </a:t>
            </a:r>
            <a:r>
              <a:rPr lang="ru-RU" spc="-5" dirty="0">
                <a:latin typeface="Calibri"/>
                <a:cs typeface="Calibri"/>
              </a:rPr>
              <a:t>оценки</a:t>
            </a:r>
            <a:r>
              <a:rPr lang="ru-RU" spc="130" dirty="0">
                <a:latin typeface="Calibri"/>
                <a:cs typeface="Calibri"/>
              </a:rPr>
              <a:t> </a:t>
            </a:r>
            <a:r>
              <a:rPr lang="ru-RU" spc="-10" dirty="0">
                <a:latin typeface="Calibri"/>
                <a:cs typeface="Calibri"/>
              </a:rPr>
              <a:t>принадлежности</a:t>
            </a:r>
            <a:r>
              <a:rPr lang="ru-RU" spc="170" dirty="0">
                <a:latin typeface="Calibri"/>
                <a:cs typeface="Calibri"/>
              </a:rPr>
              <a:t> </a:t>
            </a:r>
            <a:r>
              <a:rPr lang="ru-RU" dirty="0">
                <a:latin typeface="Calibri"/>
                <a:cs typeface="Calibri"/>
              </a:rPr>
              <a:t>к</a:t>
            </a:r>
          </a:p>
          <a:p>
            <a:pPr marL="241300">
              <a:lnSpc>
                <a:spcPct val="100000"/>
              </a:lnSpc>
              <a:spcBef>
                <a:spcPts val="580"/>
              </a:spcBef>
            </a:pPr>
            <a:r>
              <a:rPr lang="ru-RU" spc="-5" dirty="0">
                <a:latin typeface="Calibri"/>
                <a:cs typeface="Calibri"/>
              </a:rPr>
              <a:t>классу</a:t>
            </a:r>
            <a:r>
              <a:rPr lang="ru-RU" spc="70" dirty="0">
                <a:latin typeface="Calibri"/>
                <a:cs typeface="Calibri"/>
              </a:rPr>
              <a:t> </a:t>
            </a:r>
            <a:r>
              <a:rPr lang="ru-RU" spc="10" dirty="0">
                <a:latin typeface="Microsoft Sans Serif"/>
                <a:cs typeface="Microsoft Sans Serif"/>
              </a:rPr>
              <a:t>+1:</a:t>
            </a:r>
            <a:endParaRPr lang="ru-RU" dirty="0">
              <a:latin typeface="Microsoft Sans Serif"/>
              <a:cs typeface="Microsoft Sans Serif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4A2CDE3-4659-754C-A47A-1C448555DCFF}"/>
              </a:ext>
            </a:extLst>
          </p:cNvPr>
          <p:cNvSpPr txBox="1"/>
          <p:nvPr/>
        </p:nvSpPr>
        <p:spPr>
          <a:xfrm>
            <a:off x="1349057" y="3633410"/>
            <a:ext cx="6851015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4FCC9A6-11CE-C94F-B343-42E8F14223AA}"/>
              </a:ext>
            </a:extLst>
          </p:cNvPr>
          <p:cNvSpPr/>
          <p:nvPr/>
        </p:nvSpPr>
        <p:spPr>
          <a:xfrm>
            <a:off x="7170293" y="4746659"/>
            <a:ext cx="764540" cy="20320"/>
          </a:xfrm>
          <a:custGeom>
            <a:avLst/>
            <a:gdLst/>
            <a:ahLst/>
            <a:cxnLst/>
            <a:rect l="l" t="t" r="r" b="b"/>
            <a:pathLst>
              <a:path w="764540" h="20320">
                <a:moveTo>
                  <a:pt x="764540" y="0"/>
                </a:moveTo>
                <a:lnTo>
                  <a:pt x="0" y="0"/>
                </a:lnTo>
                <a:lnTo>
                  <a:pt x="0" y="20319"/>
                </a:lnTo>
                <a:lnTo>
                  <a:pt x="764540" y="20319"/>
                </a:lnTo>
                <a:lnTo>
                  <a:pt x="764540" y="0"/>
                </a:lnTo>
                <a:close/>
              </a:path>
            </a:pathLst>
          </a:custGeom>
          <a:solidFill>
            <a:srgbClr val="124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9BF68E42-C077-7B4C-B72F-FE3BFFD2E52C}"/>
              </a:ext>
            </a:extLst>
          </p:cNvPr>
          <p:cNvSpPr txBox="1"/>
          <p:nvPr/>
        </p:nvSpPr>
        <p:spPr>
          <a:xfrm>
            <a:off x="7395844" y="4431064"/>
            <a:ext cx="3194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0" dirty="0">
                <a:solidFill>
                  <a:srgbClr val="12466F"/>
                </a:solidFill>
                <a:latin typeface="Cambria Math"/>
                <a:cs typeface="Cambria Math"/>
              </a:rPr>
              <a:t>𝑻𝑷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403E7E80-CD23-4C49-96AE-764FFB31F84B}"/>
              </a:ext>
            </a:extLst>
          </p:cNvPr>
          <p:cNvSpPr txBox="1"/>
          <p:nvPr/>
        </p:nvSpPr>
        <p:spPr>
          <a:xfrm>
            <a:off x="7159625" y="4761264"/>
            <a:ext cx="79184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10" dirty="0">
                <a:solidFill>
                  <a:srgbClr val="12466F"/>
                </a:solidFill>
                <a:latin typeface="Cambria Math"/>
                <a:cs typeface="Cambria Math"/>
              </a:rPr>
              <a:t>𝑻</a:t>
            </a:r>
            <a:r>
              <a:rPr sz="1750" spc="-5" dirty="0">
                <a:solidFill>
                  <a:srgbClr val="12466F"/>
                </a:solidFill>
                <a:latin typeface="Cambria Math"/>
                <a:cs typeface="Cambria Math"/>
              </a:rPr>
              <a:t>𝑷</a:t>
            </a:r>
            <a:r>
              <a:rPr sz="1750" spc="-35" dirty="0">
                <a:solidFill>
                  <a:srgbClr val="12466F"/>
                </a:solidFill>
                <a:latin typeface="Cambria Math"/>
                <a:cs typeface="Cambria Math"/>
              </a:rPr>
              <a:t>+</a:t>
            </a:r>
            <a:r>
              <a:rPr sz="1750" spc="5" dirty="0">
                <a:solidFill>
                  <a:srgbClr val="12466F"/>
                </a:solidFill>
                <a:latin typeface="Cambria Math"/>
                <a:cs typeface="Cambria Math"/>
              </a:rPr>
              <a:t>𝑭𝑵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40810C0-C7D0-B046-AF66-C23DE99F955F}"/>
              </a:ext>
            </a:extLst>
          </p:cNvPr>
          <p:cNvSpPr/>
          <p:nvPr/>
        </p:nvSpPr>
        <p:spPr>
          <a:xfrm>
            <a:off x="1565960" y="5377467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1"/>
                </a:lnTo>
                <a:lnTo>
                  <a:pt x="282651" y="282321"/>
                </a:lnTo>
                <a:lnTo>
                  <a:pt x="321100" y="264255"/>
                </a:lnTo>
                <a:lnTo>
                  <a:pt x="349453" y="233045"/>
                </a:lnTo>
                <a:lnTo>
                  <a:pt x="366883" y="191135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1"/>
                </a:lnTo>
                <a:lnTo>
                  <a:pt x="93611" y="270891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BA460ADA-D7DF-5B49-AD0E-A13B6DD98D09}"/>
              </a:ext>
            </a:extLst>
          </p:cNvPr>
          <p:cNvSpPr/>
          <p:nvPr/>
        </p:nvSpPr>
        <p:spPr>
          <a:xfrm>
            <a:off x="2663189" y="5377467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1"/>
                </a:lnTo>
                <a:lnTo>
                  <a:pt x="282702" y="282321"/>
                </a:lnTo>
                <a:lnTo>
                  <a:pt x="321151" y="264255"/>
                </a:lnTo>
                <a:lnTo>
                  <a:pt x="349504" y="233045"/>
                </a:lnTo>
                <a:lnTo>
                  <a:pt x="366934" y="191135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8F35522-5AFA-E845-ABDB-A6072331A845}"/>
              </a:ext>
            </a:extLst>
          </p:cNvPr>
          <p:cNvSpPr txBox="1"/>
          <p:nvPr/>
        </p:nvSpPr>
        <p:spPr>
          <a:xfrm>
            <a:off x="1349057" y="4527584"/>
            <a:ext cx="5751195" cy="115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3935" algn="l"/>
              </a:tabLst>
            </a:pPr>
            <a:r>
              <a:rPr sz="2400" b="1" spc="-65" dirty="0">
                <a:latin typeface="Arial"/>
                <a:cs typeface="Arial"/>
              </a:rPr>
              <a:t>1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45" dirty="0">
                <a:latin typeface="Calibri"/>
                <a:cs typeface="Calibri"/>
              </a:rPr>
              <a:t>шаг</a:t>
            </a:r>
            <a:r>
              <a:rPr sz="2400" b="1" spc="-45" dirty="0">
                <a:latin typeface="Arial"/>
                <a:cs typeface="Arial"/>
              </a:rPr>
              <a:t>: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-65" dirty="0">
                <a:latin typeface="Cambria Math"/>
                <a:cs typeface="Cambria Math"/>
              </a:rPr>
              <a:t>𝟕</a:t>
            </a:r>
            <a:r>
              <a:rPr sz="2400" spc="-65" dirty="0">
                <a:latin typeface="Microsoft Sans Serif"/>
                <a:cs typeface="Microsoft Sans Serif"/>
              </a:rPr>
              <a:t>,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15" dirty="0">
                <a:latin typeface="Calibri"/>
                <a:cs typeface="Calibri"/>
              </a:rPr>
              <a:t>то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есть	</a:t>
            </a:r>
            <a:r>
              <a:rPr sz="2400" dirty="0">
                <a:solidFill>
                  <a:srgbClr val="12466F"/>
                </a:solidFill>
                <a:latin typeface="Cambria Math"/>
                <a:cs typeface="Cambria Math"/>
              </a:rPr>
              <a:t>𝑻𝑷𝑹</a:t>
            </a:r>
            <a:r>
              <a:rPr sz="2400" spc="45" dirty="0">
                <a:solidFill>
                  <a:srgbClr val="12466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2466F"/>
                </a:solidFill>
                <a:latin typeface="Cambria Math"/>
                <a:cs typeface="Cambria Math"/>
              </a:rPr>
              <a:t>=</a:t>
            </a:r>
            <a:endParaRPr sz="2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tabLst>
                <a:tab pos="316865" algn="l"/>
                <a:tab pos="697865" algn="l"/>
                <a:tab pos="1414780" algn="l"/>
                <a:tab pos="1798320" algn="l"/>
                <a:tab pos="474853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0.7]	</a:t>
            </a:r>
            <a:r>
              <a:rPr sz="2400" dirty="0">
                <a:solidFill>
                  <a:srgbClr val="12466F"/>
                </a:solidFill>
                <a:latin typeface="Cambria Math"/>
                <a:cs typeface="Cambria Math"/>
              </a:rPr>
              <a:t>𝑭𝑷𝑹</a:t>
            </a:r>
            <a:r>
              <a:rPr sz="2400" spc="80" dirty="0">
                <a:solidFill>
                  <a:srgbClr val="12466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2466F"/>
                </a:solidFill>
                <a:latin typeface="Cambria Math"/>
                <a:cs typeface="Cambria Math"/>
              </a:rPr>
              <a:t>=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CBF149E4-F038-154B-B0D1-F338E5CBC888}"/>
              </a:ext>
            </a:extLst>
          </p:cNvPr>
          <p:cNvSpPr/>
          <p:nvPr/>
        </p:nvSpPr>
        <p:spPr>
          <a:xfrm>
            <a:off x="7109332" y="5506118"/>
            <a:ext cx="764540" cy="20320"/>
          </a:xfrm>
          <a:custGeom>
            <a:avLst/>
            <a:gdLst/>
            <a:ahLst/>
            <a:cxnLst/>
            <a:rect l="l" t="t" r="r" b="b"/>
            <a:pathLst>
              <a:path w="764540" h="20320">
                <a:moveTo>
                  <a:pt x="764540" y="0"/>
                </a:moveTo>
                <a:lnTo>
                  <a:pt x="0" y="0"/>
                </a:lnTo>
                <a:lnTo>
                  <a:pt x="0" y="20320"/>
                </a:lnTo>
                <a:lnTo>
                  <a:pt x="764540" y="20320"/>
                </a:lnTo>
                <a:lnTo>
                  <a:pt x="764540" y="0"/>
                </a:lnTo>
                <a:close/>
              </a:path>
            </a:pathLst>
          </a:custGeom>
          <a:solidFill>
            <a:srgbClr val="1246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C5B8AEF4-22A9-3B4D-A5D2-CC86D5BE00B9}"/>
              </a:ext>
            </a:extLst>
          </p:cNvPr>
          <p:cNvSpPr txBox="1"/>
          <p:nvPr/>
        </p:nvSpPr>
        <p:spPr>
          <a:xfrm>
            <a:off x="7332344" y="5190206"/>
            <a:ext cx="32131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12466F"/>
                </a:solidFill>
                <a:latin typeface="Cambria Math"/>
                <a:cs typeface="Cambria Math"/>
              </a:rPr>
              <a:t>𝑭𝑷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A2A57D8C-F06F-5042-9B7F-3EFA27B6861F}"/>
              </a:ext>
            </a:extLst>
          </p:cNvPr>
          <p:cNvSpPr txBox="1"/>
          <p:nvPr/>
        </p:nvSpPr>
        <p:spPr>
          <a:xfrm>
            <a:off x="7098665" y="5521104"/>
            <a:ext cx="79248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12466F"/>
                </a:solidFill>
                <a:latin typeface="Cambria Math"/>
                <a:cs typeface="Cambria Math"/>
              </a:rPr>
              <a:t>𝑭</a:t>
            </a:r>
            <a:r>
              <a:rPr sz="1750" dirty="0">
                <a:solidFill>
                  <a:srgbClr val="12466F"/>
                </a:solidFill>
                <a:latin typeface="Cambria Math"/>
                <a:cs typeface="Cambria Math"/>
              </a:rPr>
              <a:t>𝑷</a:t>
            </a:r>
            <a:r>
              <a:rPr sz="1750" spc="-35" dirty="0">
                <a:solidFill>
                  <a:srgbClr val="12466F"/>
                </a:solidFill>
                <a:latin typeface="Cambria Math"/>
                <a:cs typeface="Cambria Math"/>
              </a:rPr>
              <a:t>+</a:t>
            </a:r>
            <a:r>
              <a:rPr sz="1750" spc="10" dirty="0">
                <a:solidFill>
                  <a:srgbClr val="12466F"/>
                </a:solidFill>
                <a:latin typeface="Cambria Math"/>
                <a:cs typeface="Cambria Math"/>
              </a:rPr>
              <a:t>𝑻𝑵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16" name="object 14">
            <a:extLst>
              <a:ext uri="{FF2B5EF4-FFF2-40B4-BE49-F238E27FC236}">
                <a16:creationId xmlns:a16="http://schemas.microsoft.com/office/drawing/2014/main" id="{8F483D41-42B8-F64D-9302-1C2422412E0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4862" y="2511620"/>
            <a:ext cx="6588759" cy="1028700"/>
          </a:xfrm>
          <a:prstGeom prst="rect">
            <a:avLst/>
          </a:prstGeom>
        </p:spPr>
      </p:pic>
      <p:sp>
        <p:nvSpPr>
          <p:cNvPr id="17" name="object 14">
            <a:extLst>
              <a:ext uri="{FF2B5EF4-FFF2-40B4-BE49-F238E27FC236}">
                <a16:creationId xmlns:a16="http://schemas.microsoft.com/office/drawing/2014/main" id="{00CC0171-321F-0947-A1F5-6B8E9C145063}"/>
              </a:ext>
            </a:extLst>
          </p:cNvPr>
          <p:cNvSpPr txBox="1"/>
          <p:nvPr/>
        </p:nvSpPr>
        <p:spPr>
          <a:xfrm>
            <a:off x="1135317" y="5800759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B6F925F7-9746-FB4F-8CF5-CF0162EB9734}"/>
              </a:ext>
            </a:extLst>
          </p:cNvPr>
          <p:cNvSpPr/>
          <p:nvPr/>
        </p:nvSpPr>
        <p:spPr>
          <a:xfrm>
            <a:off x="2115312" y="601933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6">
            <a:extLst>
              <a:ext uri="{FF2B5EF4-FFF2-40B4-BE49-F238E27FC236}">
                <a16:creationId xmlns:a16="http://schemas.microsoft.com/office/drawing/2014/main" id="{A3EA50D8-45DA-7948-AEE8-80DB3AA23655}"/>
              </a:ext>
            </a:extLst>
          </p:cNvPr>
          <p:cNvSpPr/>
          <p:nvPr/>
        </p:nvSpPr>
        <p:spPr>
          <a:xfrm>
            <a:off x="4312413" y="601933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7">
            <a:extLst>
              <a:ext uri="{FF2B5EF4-FFF2-40B4-BE49-F238E27FC236}">
                <a16:creationId xmlns:a16="http://schemas.microsoft.com/office/drawing/2014/main" id="{E9BC4A5A-93B6-D64D-93A9-983C5F191BDB}"/>
              </a:ext>
            </a:extLst>
          </p:cNvPr>
          <p:cNvSpPr txBox="1"/>
          <p:nvPr/>
        </p:nvSpPr>
        <p:spPr>
          <a:xfrm>
            <a:off x="2248155" y="5704239"/>
            <a:ext cx="2352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09800" algn="l"/>
              </a:tabLst>
            </a:pPr>
            <a:r>
              <a:rPr sz="1750" spc="45" dirty="0">
                <a:latin typeface="Cambria Math"/>
                <a:cs typeface="Cambria Math"/>
              </a:rPr>
              <a:t>0	0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EB4E4EC4-5071-994E-8DAF-86C946054889}"/>
              </a:ext>
            </a:extLst>
          </p:cNvPr>
          <p:cNvSpPr txBox="1"/>
          <p:nvPr/>
        </p:nvSpPr>
        <p:spPr>
          <a:xfrm>
            <a:off x="2103120" y="6034439"/>
            <a:ext cx="264541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09800" algn="l"/>
              </a:tabLst>
            </a:pP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0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19">
            <a:extLst>
              <a:ext uri="{FF2B5EF4-FFF2-40B4-BE49-F238E27FC236}">
                <a16:creationId xmlns:a16="http://schemas.microsoft.com/office/drawing/2014/main" id="{10A77986-FAE4-CE46-95D9-D93F16218161}"/>
              </a:ext>
            </a:extLst>
          </p:cNvPr>
          <p:cNvSpPr txBox="1"/>
          <p:nvPr/>
        </p:nvSpPr>
        <p:spPr>
          <a:xfrm>
            <a:off x="2608835" y="5800759"/>
            <a:ext cx="276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8980" algn="l"/>
                <a:tab pos="220726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4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0</a:t>
            </a:r>
            <a:r>
              <a:rPr sz="2400" spc="-70" dirty="0">
                <a:latin typeface="Microsoft Sans Serif"/>
                <a:cs typeface="Microsoft Sans Serif"/>
              </a:rPr>
              <a:t>,	</a:t>
            </a: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2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=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spc="-80" dirty="0">
                <a:latin typeface="Cambria Math"/>
                <a:cs typeface="Cambria Math"/>
              </a:rPr>
              <a:t>0</a:t>
            </a:r>
            <a:r>
              <a:rPr sz="2400" spc="-80" dirty="0">
                <a:latin typeface="Microsoft Sans Serif"/>
                <a:cs typeface="Microsoft Sans Serif"/>
              </a:rPr>
              <a:t>.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037637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164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7F67A4C-A60D-9D45-9462-B86A382F0D80}"/>
              </a:ext>
            </a:extLst>
          </p:cNvPr>
          <p:cNvSpPr txBox="1"/>
          <p:nvPr/>
        </p:nvSpPr>
        <p:spPr>
          <a:xfrm>
            <a:off x="549909" y="751713"/>
            <a:ext cx="7766050" cy="13398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Пусть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есть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выборка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из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5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Calibri"/>
                <a:cs typeface="Calibri"/>
              </a:rPr>
              <a:t>объектов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и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следующие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60"/>
              </a:spcBef>
            </a:pPr>
            <a:r>
              <a:rPr sz="2400" spc="-15" dirty="0">
                <a:latin typeface="Calibri"/>
                <a:cs typeface="Calibri"/>
              </a:rPr>
              <a:t>предсказания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классификатора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</a:p>
          <a:p>
            <a:pPr marL="2413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3FE5788-B78D-2D4D-9C9A-C665E0AFC3E0}"/>
              </a:ext>
            </a:extLst>
          </p:cNvPr>
          <p:cNvSpPr/>
          <p:nvPr/>
        </p:nvSpPr>
        <p:spPr>
          <a:xfrm>
            <a:off x="1051610" y="4717669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29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699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3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29"/>
                </a:lnTo>
                <a:lnTo>
                  <a:pt x="5821" y="91424"/>
                </a:lnTo>
                <a:lnTo>
                  <a:pt x="0" y="141223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699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29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6546643-1E37-3F48-88E1-C9F23352F4E8}"/>
              </a:ext>
            </a:extLst>
          </p:cNvPr>
          <p:cNvSpPr/>
          <p:nvPr/>
        </p:nvSpPr>
        <p:spPr>
          <a:xfrm>
            <a:off x="2148839" y="4717669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29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699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3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F05A7E5-1558-C546-AA13-B51FF36BCCE0}"/>
              </a:ext>
            </a:extLst>
          </p:cNvPr>
          <p:cNvSpPr txBox="1"/>
          <p:nvPr/>
        </p:nvSpPr>
        <p:spPr>
          <a:xfrm>
            <a:off x="834707" y="3112188"/>
            <a:ext cx="6851015" cy="190627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по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2400" b="1" spc="-65" dirty="0">
                <a:latin typeface="Arial"/>
                <a:cs typeface="Arial"/>
              </a:rPr>
              <a:t>1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5" dirty="0">
                <a:latin typeface="Calibri"/>
                <a:cs typeface="Calibri"/>
              </a:rPr>
              <a:t>ш</a:t>
            </a:r>
            <a:r>
              <a:rPr sz="2400" b="1" dirty="0">
                <a:latin typeface="Calibri"/>
                <a:cs typeface="Calibri"/>
              </a:rPr>
              <a:t>а</a:t>
            </a:r>
            <a:r>
              <a:rPr sz="2400" b="1" spc="5" dirty="0">
                <a:latin typeface="Calibri"/>
                <a:cs typeface="Calibri"/>
              </a:rPr>
              <a:t>г</a:t>
            </a:r>
            <a:r>
              <a:rPr sz="2400" b="1" spc="-180" dirty="0">
                <a:latin typeface="Arial"/>
                <a:cs typeface="Arial"/>
              </a:rPr>
              <a:t>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𝟕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0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1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0.7]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A29894-AE86-5647-8EF0-3060CA43606C}"/>
              </a:ext>
            </a:extLst>
          </p:cNvPr>
          <p:cNvSpPr txBox="1"/>
          <p:nvPr/>
        </p:nvSpPr>
        <p:spPr>
          <a:xfrm>
            <a:off x="834707" y="5305742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370324A-9211-E54F-8FB8-05A8FED1DE3A}"/>
              </a:ext>
            </a:extLst>
          </p:cNvPr>
          <p:cNvSpPr/>
          <p:nvPr/>
        </p:nvSpPr>
        <p:spPr>
          <a:xfrm>
            <a:off x="1814702" y="5524500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9C2F890-2970-B347-A180-F19E873593A3}"/>
              </a:ext>
            </a:extLst>
          </p:cNvPr>
          <p:cNvSpPr txBox="1"/>
          <p:nvPr/>
        </p:nvSpPr>
        <p:spPr>
          <a:xfrm>
            <a:off x="1947545" y="5209158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C754E14-9D39-3447-973F-461F7D279D48}"/>
              </a:ext>
            </a:extLst>
          </p:cNvPr>
          <p:cNvSpPr txBox="1"/>
          <p:nvPr/>
        </p:nvSpPr>
        <p:spPr>
          <a:xfrm>
            <a:off x="1802510" y="5539422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0C0801C-1801-9349-8601-CA23E42C11C1}"/>
              </a:ext>
            </a:extLst>
          </p:cNvPr>
          <p:cNvSpPr txBox="1"/>
          <p:nvPr/>
        </p:nvSpPr>
        <p:spPr>
          <a:xfrm>
            <a:off x="2308225" y="5305742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0</a:t>
            </a:r>
            <a:r>
              <a:rPr sz="2400" spc="-70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92029F2-DD8D-E248-AB25-CFA4000E5D19}"/>
              </a:ext>
            </a:extLst>
          </p:cNvPr>
          <p:cNvSpPr txBox="1"/>
          <p:nvPr/>
        </p:nvSpPr>
        <p:spPr>
          <a:xfrm>
            <a:off x="834707" y="6057900"/>
            <a:ext cx="916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2B2C21A-D423-8A46-B824-AB4704EDEE23}"/>
              </a:ext>
            </a:extLst>
          </p:cNvPr>
          <p:cNvSpPr/>
          <p:nvPr/>
        </p:nvSpPr>
        <p:spPr>
          <a:xfrm>
            <a:off x="1819782" y="627637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D875852-37F5-744A-B86B-460FC62F4C5A}"/>
              </a:ext>
            </a:extLst>
          </p:cNvPr>
          <p:cNvSpPr txBox="1"/>
          <p:nvPr/>
        </p:nvSpPr>
        <p:spPr>
          <a:xfrm>
            <a:off x="1952625" y="5961379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A1007DF-E76B-0D4B-A7E6-9BC1904CA6A3}"/>
              </a:ext>
            </a:extLst>
          </p:cNvPr>
          <p:cNvSpPr txBox="1"/>
          <p:nvPr/>
        </p:nvSpPr>
        <p:spPr>
          <a:xfrm>
            <a:off x="1807591" y="6291579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5AF21001-729C-E142-9CF4-F2414EBDF2A7}"/>
              </a:ext>
            </a:extLst>
          </p:cNvPr>
          <p:cNvSpPr txBox="1"/>
          <p:nvPr/>
        </p:nvSpPr>
        <p:spPr>
          <a:xfrm>
            <a:off x="2313304" y="6057900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0</a:t>
            </a:r>
            <a:r>
              <a:rPr sz="2400" spc="-7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object 17">
            <a:extLst>
              <a:ext uri="{FF2B5EF4-FFF2-40B4-BE49-F238E27FC236}">
                <a16:creationId xmlns:a16="http://schemas.microsoft.com/office/drawing/2014/main" id="{8696B4E0-B92D-3047-9E84-F0A201F7FA0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40" y="3726179"/>
            <a:ext cx="4109719" cy="3025138"/>
          </a:xfrm>
          <a:prstGeom prst="rect">
            <a:avLst/>
          </a:prstGeom>
        </p:spPr>
      </p:pic>
      <p:grpSp>
        <p:nvGrpSpPr>
          <p:cNvPr id="19" name="object 18">
            <a:extLst>
              <a:ext uri="{FF2B5EF4-FFF2-40B4-BE49-F238E27FC236}">
                <a16:creationId xmlns:a16="http://schemas.microsoft.com/office/drawing/2014/main" id="{9C14C79C-A11A-4A4F-866B-7E4AEFA56429}"/>
              </a:ext>
            </a:extLst>
          </p:cNvPr>
          <p:cNvGrpSpPr/>
          <p:nvPr/>
        </p:nvGrpSpPr>
        <p:grpSpPr>
          <a:xfrm>
            <a:off x="1496186" y="2060829"/>
            <a:ext cx="1092200" cy="365760"/>
            <a:chOff x="1496186" y="2060829"/>
            <a:chExt cx="1092200" cy="365760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B88F78B6-7C2E-4741-A12D-700E8F0DFD7A}"/>
                </a:ext>
              </a:extLst>
            </p:cNvPr>
            <p:cNvSpPr/>
            <p:nvPr/>
          </p:nvSpPr>
          <p:spPr>
            <a:xfrm>
              <a:off x="1496186" y="2060829"/>
              <a:ext cx="1092200" cy="365760"/>
            </a:xfrm>
            <a:custGeom>
              <a:avLst/>
              <a:gdLst/>
              <a:ahLst/>
              <a:cxnLst/>
              <a:rect l="l" t="t" r="r" b="b"/>
              <a:pathLst>
                <a:path w="1092200" h="365760">
                  <a:moveTo>
                    <a:pt x="109212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1092123" y="36576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9A0619D1-59F7-6940-A47C-104209B13748}"/>
                </a:ext>
              </a:extLst>
            </p:cNvPr>
            <p:cNvSpPr/>
            <p:nvPr/>
          </p:nvSpPr>
          <p:spPr>
            <a:xfrm>
              <a:off x="1965959" y="2148459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89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29"/>
                  </a:lnTo>
                  <a:lnTo>
                    <a:pt x="258825" y="104775"/>
                  </a:lnTo>
                  <a:lnTo>
                    <a:pt x="258040" y="123517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708"/>
                  </a:lnTo>
                  <a:lnTo>
                    <a:pt x="251088" y="187705"/>
                  </a:lnTo>
                  <a:lnTo>
                    <a:pt x="273811" y="143335"/>
                  </a:lnTo>
                  <a:lnTo>
                    <a:pt x="278129" y="105917"/>
                  </a:lnTo>
                  <a:lnTo>
                    <a:pt x="277036" y="86536"/>
                  </a:lnTo>
                  <a:lnTo>
                    <a:pt x="260731" y="37083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89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7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184"/>
                  </a:lnTo>
                  <a:lnTo>
                    <a:pt x="67437" y="211708"/>
                  </a:lnTo>
                  <a:lnTo>
                    <a:pt x="70103" y="203200"/>
                  </a:lnTo>
                  <a:lnTo>
                    <a:pt x="58056" y="197866"/>
                  </a:lnTo>
                  <a:lnTo>
                    <a:pt x="47640" y="190436"/>
                  </a:lnTo>
                  <a:lnTo>
                    <a:pt x="26322" y="155763"/>
                  </a:lnTo>
                  <a:lnTo>
                    <a:pt x="19303" y="104775"/>
                  </a:lnTo>
                  <a:lnTo>
                    <a:pt x="20087" y="86723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DA4A9E8-A5E0-8A48-A67C-BBDAFD181AF2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2054479"/>
          <a:ext cx="6553200" cy="869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98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0.7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0.05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798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545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Градиентный спуск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/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Повторять до сходимости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9DB1B5-DDF3-8341-8CB9-A85F5E0D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14563"/>
                <a:ext cx="3012171" cy="646331"/>
              </a:xfrm>
              <a:prstGeom prst="rect">
                <a:avLst/>
              </a:prstGeom>
              <a:blipFill>
                <a:blip r:embed="rId2"/>
                <a:stretch>
                  <a:fillRect l="-1681" t="-3846" r="-840" b="-9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E30D092-6285-4040-9574-7FE5D5AF65CD}"/>
              </a:ext>
            </a:extLst>
          </p:cNvPr>
          <p:cNvSpPr txBox="1"/>
          <p:nvPr/>
        </p:nvSpPr>
        <p:spPr>
          <a:xfrm>
            <a:off x="857250" y="4186238"/>
            <a:ext cx="149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Новая точка</a:t>
            </a: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76EAA47E-0CEC-124D-B3D9-1A92F3EDA6A4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606654" y="2875181"/>
            <a:ext cx="0" cy="131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CAE2C6-744F-6046-B0AC-3DFDC2F98C94}"/>
              </a:ext>
            </a:extLst>
          </p:cNvPr>
          <p:cNvSpPr txBox="1"/>
          <p:nvPr/>
        </p:nvSpPr>
        <p:spPr>
          <a:xfrm>
            <a:off x="3105462" y="4141233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Длина шага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E1CAB22-FF21-7E48-9EEB-A84E0A371F96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105462" y="2944238"/>
            <a:ext cx="723788" cy="119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ECAF73-79E7-DA44-83D8-27AA3A428BD5}"/>
              </a:ext>
            </a:extLst>
          </p:cNvPr>
          <p:cNvSpPr txBox="1"/>
          <p:nvPr/>
        </p:nvSpPr>
        <p:spPr>
          <a:xfrm>
            <a:off x="4958074" y="3542735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Градиент в предыдущей точке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6B449DF-BFD4-294C-85D6-C6D116FC5FA7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467356" y="2875181"/>
            <a:ext cx="3212504" cy="66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499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1676400" y="-3542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AB39FC5-B011-D74D-B862-F6B94E1C45FF}"/>
              </a:ext>
            </a:extLst>
          </p:cNvPr>
          <p:cNvSpPr txBox="1"/>
          <p:nvPr/>
        </p:nvSpPr>
        <p:spPr>
          <a:xfrm>
            <a:off x="834707" y="607123"/>
            <a:ext cx="520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AD833D8-FE42-EB4C-8AF3-A83DA239874C}"/>
              </a:ext>
            </a:extLst>
          </p:cNvPr>
          <p:cNvSpPr/>
          <p:nvPr/>
        </p:nvSpPr>
        <p:spPr>
          <a:xfrm>
            <a:off x="1051610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750BC2F-B638-BD4D-99BC-48BE4D75E6C8}"/>
              </a:ext>
            </a:extLst>
          </p:cNvPr>
          <p:cNvSpPr/>
          <p:nvPr/>
        </p:nvSpPr>
        <p:spPr>
          <a:xfrm>
            <a:off x="2148839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A9DAE4F-406E-5444-8B99-AECFDE7AB017}"/>
              </a:ext>
            </a:extLst>
          </p:cNvPr>
          <p:cNvSpPr txBox="1"/>
          <p:nvPr/>
        </p:nvSpPr>
        <p:spPr>
          <a:xfrm>
            <a:off x="834707" y="2103418"/>
            <a:ext cx="3455035" cy="26028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60" dirty="0">
                <a:latin typeface="Arial"/>
                <a:cs typeface="Arial"/>
              </a:rPr>
              <a:t>2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ша</a:t>
            </a:r>
            <a:r>
              <a:rPr sz="2400" b="1" spc="10" dirty="0">
                <a:latin typeface="Calibri"/>
                <a:cs typeface="Calibri"/>
              </a:rPr>
              <a:t>г</a:t>
            </a:r>
            <a:r>
              <a:rPr sz="2400" b="1" spc="-180" dirty="0">
                <a:latin typeface="Arial"/>
                <a:cs typeface="Arial"/>
              </a:rPr>
              <a:t>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𝟒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1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0.4]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A64353E-A9F7-B840-AED4-CDDF37CC2761}"/>
              </a:ext>
            </a:extLst>
          </p:cNvPr>
          <p:cNvSpPr txBox="1"/>
          <p:nvPr/>
        </p:nvSpPr>
        <p:spPr>
          <a:xfrm>
            <a:off x="834707" y="4993385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93F4DC1-0E14-9A40-BDDD-A15805A42EC9}"/>
              </a:ext>
            </a:extLst>
          </p:cNvPr>
          <p:cNvSpPr/>
          <p:nvPr/>
        </p:nvSpPr>
        <p:spPr>
          <a:xfrm>
            <a:off x="1814702" y="5212079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4045BB1-C365-B24F-9F4F-4408E9826897}"/>
              </a:ext>
            </a:extLst>
          </p:cNvPr>
          <p:cNvSpPr txBox="1"/>
          <p:nvPr/>
        </p:nvSpPr>
        <p:spPr>
          <a:xfrm>
            <a:off x="1947545" y="4896167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F9E43C8-657C-7949-A2BD-6281C2E61080}"/>
              </a:ext>
            </a:extLst>
          </p:cNvPr>
          <p:cNvSpPr/>
          <p:nvPr/>
        </p:nvSpPr>
        <p:spPr>
          <a:xfrm>
            <a:off x="2630042" y="5212079"/>
            <a:ext cx="129539" cy="20320"/>
          </a:xfrm>
          <a:custGeom>
            <a:avLst/>
            <a:gdLst/>
            <a:ahLst/>
            <a:cxnLst/>
            <a:rect l="l" t="t" r="r" b="b"/>
            <a:pathLst>
              <a:path w="129539" h="20320">
                <a:moveTo>
                  <a:pt x="129539" y="0"/>
                </a:moveTo>
                <a:lnTo>
                  <a:pt x="0" y="0"/>
                </a:lnTo>
                <a:lnTo>
                  <a:pt x="0" y="20320"/>
                </a:lnTo>
                <a:lnTo>
                  <a:pt x="129539" y="20320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64E8811-14DA-7348-882E-05E75018E345}"/>
              </a:ext>
            </a:extLst>
          </p:cNvPr>
          <p:cNvSpPr txBox="1"/>
          <p:nvPr/>
        </p:nvSpPr>
        <p:spPr>
          <a:xfrm>
            <a:off x="2282825" y="4993385"/>
            <a:ext cx="66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625" spc="75" baseline="44444" dirty="0">
                <a:latin typeface="Cambria Math"/>
                <a:cs typeface="Cambria Math"/>
              </a:rPr>
              <a:t>1</a:t>
            </a:r>
            <a:r>
              <a:rPr sz="2625" spc="345" baseline="44444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CA3DD469-E688-8142-AAB1-0B7E25FA169F}"/>
              </a:ext>
            </a:extLst>
          </p:cNvPr>
          <p:cNvSpPr txBox="1"/>
          <p:nvPr/>
        </p:nvSpPr>
        <p:spPr>
          <a:xfrm>
            <a:off x="834707" y="5742304"/>
            <a:ext cx="91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76F5156-47D5-314F-B10B-C40B70BDE91D}"/>
              </a:ext>
            </a:extLst>
          </p:cNvPr>
          <p:cNvSpPr/>
          <p:nvPr/>
        </p:nvSpPr>
        <p:spPr>
          <a:xfrm>
            <a:off x="1819782" y="596141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10BDFA4-06E1-5F40-BE89-AAA11B3EF2B0}"/>
              </a:ext>
            </a:extLst>
          </p:cNvPr>
          <p:cNvSpPr txBox="1"/>
          <p:nvPr/>
        </p:nvSpPr>
        <p:spPr>
          <a:xfrm>
            <a:off x="1802510" y="5075999"/>
            <a:ext cx="970915" cy="8642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828040" algn="l"/>
              </a:tabLst>
            </a:pP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  <a:p>
            <a:pPr marL="162560">
              <a:lnSpc>
                <a:spcPct val="100000"/>
              </a:lnSpc>
              <a:spcBef>
                <a:spcPts val="1205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BEC8842-515D-8543-92C1-4049113C2243}"/>
              </a:ext>
            </a:extLst>
          </p:cNvPr>
          <p:cNvSpPr txBox="1"/>
          <p:nvPr/>
        </p:nvSpPr>
        <p:spPr>
          <a:xfrm>
            <a:off x="1807591" y="5976620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C2DFA5AA-C42F-CB4A-8D00-D8497E75D6C9}"/>
              </a:ext>
            </a:extLst>
          </p:cNvPr>
          <p:cNvSpPr txBox="1"/>
          <p:nvPr/>
        </p:nvSpPr>
        <p:spPr>
          <a:xfrm>
            <a:off x="2313304" y="5742304"/>
            <a:ext cx="572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0</a:t>
            </a:r>
            <a:r>
              <a:rPr sz="2400" spc="-7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object 17">
            <a:extLst>
              <a:ext uri="{FF2B5EF4-FFF2-40B4-BE49-F238E27FC236}">
                <a16:creationId xmlns:a16="http://schemas.microsoft.com/office/drawing/2014/main" id="{EF48CCD7-D531-DC47-814E-1720CF86B4F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200" y="3213098"/>
            <a:ext cx="4792980" cy="3528060"/>
          </a:xfrm>
          <a:prstGeom prst="rect">
            <a:avLst/>
          </a:prstGeom>
        </p:spPr>
      </p:pic>
      <p:grpSp>
        <p:nvGrpSpPr>
          <p:cNvPr id="19" name="object 18">
            <a:extLst>
              <a:ext uri="{FF2B5EF4-FFF2-40B4-BE49-F238E27FC236}">
                <a16:creationId xmlns:a16="http://schemas.microsoft.com/office/drawing/2014/main" id="{472B3D96-AE86-A748-8591-1A6A2544EBC0}"/>
              </a:ext>
            </a:extLst>
          </p:cNvPr>
          <p:cNvGrpSpPr/>
          <p:nvPr/>
        </p:nvGrpSpPr>
        <p:grpSpPr>
          <a:xfrm>
            <a:off x="1496186" y="1196733"/>
            <a:ext cx="1092200" cy="504190"/>
            <a:chOff x="1496186" y="1196733"/>
            <a:chExt cx="1092200" cy="504190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CC37C41D-A47F-9548-BB04-4DD1DC8B154B}"/>
                </a:ext>
              </a:extLst>
            </p:cNvPr>
            <p:cNvSpPr/>
            <p:nvPr/>
          </p:nvSpPr>
          <p:spPr>
            <a:xfrm>
              <a:off x="1496186" y="1196733"/>
              <a:ext cx="1092200" cy="504190"/>
            </a:xfrm>
            <a:custGeom>
              <a:avLst/>
              <a:gdLst/>
              <a:ahLst/>
              <a:cxnLst/>
              <a:rect l="l" t="t" r="r" b="b"/>
              <a:pathLst>
                <a:path w="1092200" h="504189">
                  <a:moveTo>
                    <a:pt x="1092123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1092123" y="50405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84F59B62-E061-8E48-9071-9D5F4F57374A}"/>
                </a:ext>
              </a:extLst>
            </p:cNvPr>
            <p:cNvSpPr/>
            <p:nvPr/>
          </p:nvSpPr>
          <p:spPr>
            <a:xfrm>
              <a:off x="1965959" y="1284351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90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31"/>
                  </a:lnTo>
                  <a:lnTo>
                    <a:pt x="258825" y="104901"/>
                  </a:lnTo>
                  <a:lnTo>
                    <a:pt x="258040" y="123571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836"/>
                  </a:lnTo>
                  <a:lnTo>
                    <a:pt x="251088" y="187707"/>
                  </a:lnTo>
                  <a:lnTo>
                    <a:pt x="273811" y="143335"/>
                  </a:lnTo>
                  <a:lnTo>
                    <a:pt x="278129" y="105918"/>
                  </a:lnTo>
                  <a:lnTo>
                    <a:pt x="277036" y="86536"/>
                  </a:lnTo>
                  <a:lnTo>
                    <a:pt x="260731" y="37084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238"/>
                  </a:lnTo>
                  <a:lnTo>
                    <a:pt x="67437" y="211836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5"/>
                  </a:lnTo>
                  <a:lnTo>
                    <a:pt x="19303" y="104901"/>
                  </a:lnTo>
                  <a:lnTo>
                    <a:pt x="20087" y="86776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277AF4C-7FEF-5945-A5E9-9C9E72AF2921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1190371"/>
          <a:ext cx="6553200" cy="10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98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0.4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8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𝟕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0.05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1905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1117382" y="-3117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0553DD1-B7EF-6845-8735-FBBC5D8E8C58}"/>
              </a:ext>
            </a:extLst>
          </p:cNvPr>
          <p:cNvSpPr txBox="1"/>
          <p:nvPr/>
        </p:nvSpPr>
        <p:spPr>
          <a:xfrm>
            <a:off x="834707" y="607123"/>
            <a:ext cx="520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5DB15B3-A7E1-C441-B373-AA693B92ABCA}"/>
              </a:ext>
            </a:extLst>
          </p:cNvPr>
          <p:cNvSpPr/>
          <p:nvPr/>
        </p:nvSpPr>
        <p:spPr>
          <a:xfrm>
            <a:off x="1051610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12C528B-47A4-BB41-9080-38D54367A66A}"/>
              </a:ext>
            </a:extLst>
          </p:cNvPr>
          <p:cNvSpPr/>
          <p:nvPr/>
        </p:nvSpPr>
        <p:spPr>
          <a:xfrm>
            <a:off x="2148839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07B2503-0944-ED4F-A208-4FFFAB8B85AB}"/>
              </a:ext>
            </a:extLst>
          </p:cNvPr>
          <p:cNvSpPr txBox="1"/>
          <p:nvPr/>
        </p:nvSpPr>
        <p:spPr>
          <a:xfrm>
            <a:off x="834707" y="2103418"/>
            <a:ext cx="3455035" cy="26028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60" dirty="0">
                <a:latin typeface="Arial"/>
                <a:cs typeface="Arial"/>
              </a:rPr>
              <a:t>3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ша</a:t>
            </a:r>
            <a:r>
              <a:rPr sz="2400" b="1" spc="10" dirty="0">
                <a:latin typeface="Calibri"/>
                <a:cs typeface="Calibri"/>
              </a:rPr>
              <a:t>г</a:t>
            </a:r>
            <a:r>
              <a:rPr sz="2400" b="1" spc="-180" dirty="0">
                <a:latin typeface="Arial"/>
                <a:cs typeface="Arial"/>
              </a:rPr>
              <a:t>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𝟐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1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B191614-B350-6A41-A2E3-B4A8D0FD8D4A}"/>
              </a:ext>
            </a:extLst>
          </p:cNvPr>
          <p:cNvSpPr txBox="1"/>
          <p:nvPr/>
        </p:nvSpPr>
        <p:spPr>
          <a:xfrm>
            <a:off x="834707" y="4993385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6C76BDA-06B3-6749-AFCE-1DA489FF7E59}"/>
              </a:ext>
            </a:extLst>
          </p:cNvPr>
          <p:cNvSpPr/>
          <p:nvPr/>
        </p:nvSpPr>
        <p:spPr>
          <a:xfrm>
            <a:off x="1814702" y="5212079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434FE0F-7B20-154F-992D-5CD91034B9DC}"/>
              </a:ext>
            </a:extLst>
          </p:cNvPr>
          <p:cNvSpPr txBox="1"/>
          <p:nvPr/>
        </p:nvSpPr>
        <p:spPr>
          <a:xfrm>
            <a:off x="1947545" y="4896167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516B6BF-8718-4344-B3DF-1D30D047FCCA}"/>
              </a:ext>
            </a:extLst>
          </p:cNvPr>
          <p:cNvSpPr/>
          <p:nvPr/>
        </p:nvSpPr>
        <p:spPr>
          <a:xfrm>
            <a:off x="2630042" y="5212079"/>
            <a:ext cx="129539" cy="20320"/>
          </a:xfrm>
          <a:custGeom>
            <a:avLst/>
            <a:gdLst/>
            <a:ahLst/>
            <a:cxnLst/>
            <a:rect l="l" t="t" r="r" b="b"/>
            <a:pathLst>
              <a:path w="129539" h="20320">
                <a:moveTo>
                  <a:pt x="129539" y="0"/>
                </a:moveTo>
                <a:lnTo>
                  <a:pt x="0" y="0"/>
                </a:lnTo>
                <a:lnTo>
                  <a:pt x="0" y="20320"/>
                </a:lnTo>
                <a:lnTo>
                  <a:pt x="129539" y="20320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143208C1-B9D7-2749-B10E-0872B1E9AC6F}"/>
              </a:ext>
            </a:extLst>
          </p:cNvPr>
          <p:cNvSpPr txBox="1"/>
          <p:nvPr/>
        </p:nvSpPr>
        <p:spPr>
          <a:xfrm>
            <a:off x="1802510" y="5226939"/>
            <a:ext cx="97091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8040" algn="l"/>
              </a:tabLst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B1F0EA5-429A-4B46-AA5C-804D7B96E08F}"/>
              </a:ext>
            </a:extLst>
          </p:cNvPr>
          <p:cNvSpPr txBox="1"/>
          <p:nvPr/>
        </p:nvSpPr>
        <p:spPr>
          <a:xfrm>
            <a:off x="2282825" y="4993385"/>
            <a:ext cx="66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625" spc="75" baseline="44444" dirty="0">
                <a:latin typeface="Cambria Math"/>
                <a:cs typeface="Cambria Math"/>
              </a:rPr>
              <a:t>2</a:t>
            </a:r>
            <a:r>
              <a:rPr sz="2625" spc="345" baseline="44444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9A339A4-7520-FB43-B8CE-42FC1E029D39}"/>
              </a:ext>
            </a:extLst>
          </p:cNvPr>
          <p:cNvSpPr txBox="1"/>
          <p:nvPr/>
        </p:nvSpPr>
        <p:spPr>
          <a:xfrm>
            <a:off x="834707" y="5744845"/>
            <a:ext cx="91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BCC1DADB-F2DE-CB46-A53A-F5AA300ED514}"/>
              </a:ext>
            </a:extLst>
          </p:cNvPr>
          <p:cNvSpPr/>
          <p:nvPr/>
        </p:nvSpPr>
        <p:spPr>
          <a:xfrm>
            <a:off x="1819782" y="596395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4D67E8F-D723-924A-852A-77C822F64C62}"/>
              </a:ext>
            </a:extLst>
          </p:cNvPr>
          <p:cNvSpPr txBox="1"/>
          <p:nvPr/>
        </p:nvSpPr>
        <p:spPr>
          <a:xfrm>
            <a:off x="1952625" y="5648642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6DB9014-5218-0B4C-AE12-6D46E3954CD1}"/>
              </a:ext>
            </a:extLst>
          </p:cNvPr>
          <p:cNvSpPr txBox="1"/>
          <p:nvPr/>
        </p:nvSpPr>
        <p:spPr>
          <a:xfrm>
            <a:off x="1807591" y="5979159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0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0C204D8F-37D7-3D46-B93D-CE17C8A6429D}"/>
              </a:ext>
            </a:extLst>
          </p:cNvPr>
          <p:cNvSpPr txBox="1"/>
          <p:nvPr/>
        </p:nvSpPr>
        <p:spPr>
          <a:xfrm>
            <a:off x="2313304" y="5744845"/>
            <a:ext cx="572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0</a:t>
            </a:r>
            <a:r>
              <a:rPr sz="2400" spc="-7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9" name="object 18">
            <a:extLst>
              <a:ext uri="{FF2B5EF4-FFF2-40B4-BE49-F238E27FC236}">
                <a16:creationId xmlns:a16="http://schemas.microsoft.com/office/drawing/2014/main" id="{8506A6B3-07F9-174D-B78F-86C9B406F8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0679" y="3213098"/>
            <a:ext cx="4792980" cy="3528060"/>
          </a:xfrm>
          <a:prstGeom prst="rect">
            <a:avLst/>
          </a:prstGeom>
        </p:spPr>
      </p:pic>
      <p:grpSp>
        <p:nvGrpSpPr>
          <p:cNvPr id="20" name="object 19">
            <a:extLst>
              <a:ext uri="{FF2B5EF4-FFF2-40B4-BE49-F238E27FC236}">
                <a16:creationId xmlns:a16="http://schemas.microsoft.com/office/drawing/2014/main" id="{B74B8035-CAF0-7B4E-A216-DAD9ABF41BBB}"/>
              </a:ext>
            </a:extLst>
          </p:cNvPr>
          <p:cNvGrpSpPr/>
          <p:nvPr/>
        </p:nvGrpSpPr>
        <p:grpSpPr>
          <a:xfrm>
            <a:off x="1496186" y="1196733"/>
            <a:ext cx="1092200" cy="504190"/>
            <a:chOff x="1496186" y="1196733"/>
            <a:chExt cx="1092200" cy="504190"/>
          </a:xfrm>
        </p:grpSpPr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47F24FD6-6A0B-7446-A999-B4EA540D76EA}"/>
                </a:ext>
              </a:extLst>
            </p:cNvPr>
            <p:cNvSpPr/>
            <p:nvPr/>
          </p:nvSpPr>
          <p:spPr>
            <a:xfrm>
              <a:off x="1496186" y="1196733"/>
              <a:ext cx="1092200" cy="504190"/>
            </a:xfrm>
            <a:custGeom>
              <a:avLst/>
              <a:gdLst/>
              <a:ahLst/>
              <a:cxnLst/>
              <a:rect l="l" t="t" r="r" b="b"/>
              <a:pathLst>
                <a:path w="1092200" h="504189">
                  <a:moveTo>
                    <a:pt x="1092123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1092123" y="50405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CF64DAE-F61E-0F40-98E2-9EC4E236D853}"/>
                </a:ext>
              </a:extLst>
            </p:cNvPr>
            <p:cNvSpPr/>
            <p:nvPr/>
          </p:nvSpPr>
          <p:spPr>
            <a:xfrm>
              <a:off x="1965959" y="1284351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90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31"/>
                  </a:lnTo>
                  <a:lnTo>
                    <a:pt x="258825" y="104901"/>
                  </a:lnTo>
                  <a:lnTo>
                    <a:pt x="258040" y="123571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836"/>
                  </a:lnTo>
                  <a:lnTo>
                    <a:pt x="251088" y="187707"/>
                  </a:lnTo>
                  <a:lnTo>
                    <a:pt x="273811" y="143335"/>
                  </a:lnTo>
                  <a:lnTo>
                    <a:pt x="278129" y="105918"/>
                  </a:lnTo>
                  <a:lnTo>
                    <a:pt x="277036" y="86536"/>
                  </a:lnTo>
                  <a:lnTo>
                    <a:pt x="260731" y="37084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238"/>
                  </a:lnTo>
                  <a:lnTo>
                    <a:pt x="67437" y="211836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5"/>
                  </a:lnTo>
                  <a:lnTo>
                    <a:pt x="19303" y="104901"/>
                  </a:lnTo>
                  <a:lnTo>
                    <a:pt x="20087" y="86776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94B77AC4-AF6A-0D41-B0B6-75073A22DA1E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1190371"/>
          <a:ext cx="6553200" cy="10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98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0.2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𝟒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8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𝟕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0.05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49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895035" y="-3396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A80792F-4B37-3643-AEB8-06DAECD50391}"/>
              </a:ext>
            </a:extLst>
          </p:cNvPr>
          <p:cNvSpPr txBox="1"/>
          <p:nvPr/>
        </p:nvSpPr>
        <p:spPr>
          <a:xfrm>
            <a:off x="834707" y="607123"/>
            <a:ext cx="520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14E03C6-81E1-5D4F-98E1-06945F1E77FA}"/>
              </a:ext>
            </a:extLst>
          </p:cNvPr>
          <p:cNvSpPr/>
          <p:nvPr/>
        </p:nvSpPr>
        <p:spPr>
          <a:xfrm>
            <a:off x="1051610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6528435-6E54-FC4D-915B-F92154C1DB53}"/>
              </a:ext>
            </a:extLst>
          </p:cNvPr>
          <p:cNvSpPr/>
          <p:nvPr/>
        </p:nvSpPr>
        <p:spPr>
          <a:xfrm>
            <a:off x="2148839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740CCB7-68B4-4C49-9AE0-C39E94E8E594}"/>
              </a:ext>
            </a:extLst>
          </p:cNvPr>
          <p:cNvSpPr txBox="1"/>
          <p:nvPr/>
        </p:nvSpPr>
        <p:spPr>
          <a:xfrm>
            <a:off x="834707" y="2103418"/>
            <a:ext cx="3455035" cy="26028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60" dirty="0">
                <a:latin typeface="Arial"/>
                <a:cs typeface="Arial"/>
              </a:rPr>
              <a:t>4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ша</a:t>
            </a:r>
            <a:r>
              <a:rPr sz="2400" b="1" spc="10" dirty="0">
                <a:latin typeface="Calibri"/>
                <a:cs typeface="Calibri"/>
              </a:rPr>
              <a:t>г</a:t>
            </a:r>
            <a:r>
              <a:rPr sz="2400" b="1" spc="-180" dirty="0">
                <a:latin typeface="Arial"/>
                <a:cs typeface="Arial"/>
              </a:rPr>
              <a:t>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𝟏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1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0.1]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8A0EF9-62E3-B74F-A55A-E8819371DB3D}"/>
              </a:ext>
            </a:extLst>
          </p:cNvPr>
          <p:cNvSpPr txBox="1"/>
          <p:nvPr/>
        </p:nvSpPr>
        <p:spPr>
          <a:xfrm>
            <a:off x="834707" y="4993385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FF203A0-997D-5C42-9E04-E000B50AD805}"/>
              </a:ext>
            </a:extLst>
          </p:cNvPr>
          <p:cNvSpPr/>
          <p:nvPr/>
        </p:nvSpPr>
        <p:spPr>
          <a:xfrm>
            <a:off x="1814702" y="5212079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349F9F55-F4EB-E14D-B9EB-87D7CE01D532}"/>
              </a:ext>
            </a:extLst>
          </p:cNvPr>
          <p:cNvSpPr txBox="1"/>
          <p:nvPr/>
        </p:nvSpPr>
        <p:spPr>
          <a:xfrm>
            <a:off x="1947545" y="4896167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CD8F45D-E0E6-7041-8F0A-43B5D169CF5E}"/>
              </a:ext>
            </a:extLst>
          </p:cNvPr>
          <p:cNvSpPr/>
          <p:nvPr/>
        </p:nvSpPr>
        <p:spPr>
          <a:xfrm>
            <a:off x="2630042" y="5212079"/>
            <a:ext cx="129539" cy="20320"/>
          </a:xfrm>
          <a:custGeom>
            <a:avLst/>
            <a:gdLst/>
            <a:ahLst/>
            <a:cxnLst/>
            <a:rect l="l" t="t" r="r" b="b"/>
            <a:pathLst>
              <a:path w="129539" h="20320">
                <a:moveTo>
                  <a:pt x="129539" y="0"/>
                </a:moveTo>
                <a:lnTo>
                  <a:pt x="0" y="0"/>
                </a:lnTo>
                <a:lnTo>
                  <a:pt x="0" y="20320"/>
                </a:lnTo>
                <a:lnTo>
                  <a:pt x="129539" y="20320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2854683-3FF8-5A49-93E5-6A6EC2F63568}"/>
              </a:ext>
            </a:extLst>
          </p:cNvPr>
          <p:cNvSpPr txBox="1"/>
          <p:nvPr/>
        </p:nvSpPr>
        <p:spPr>
          <a:xfrm>
            <a:off x="2282825" y="4993385"/>
            <a:ext cx="66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625" spc="75" baseline="44444" dirty="0">
                <a:latin typeface="Cambria Math"/>
                <a:cs typeface="Cambria Math"/>
              </a:rPr>
              <a:t>2</a:t>
            </a:r>
            <a:r>
              <a:rPr sz="2625" spc="345" baseline="44444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500BE39-F11A-3548-9CDA-5E7B366CE01A}"/>
              </a:ext>
            </a:extLst>
          </p:cNvPr>
          <p:cNvSpPr txBox="1"/>
          <p:nvPr/>
        </p:nvSpPr>
        <p:spPr>
          <a:xfrm>
            <a:off x="834707" y="5742304"/>
            <a:ext cx="91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CD04426-319F-2345-87F4-944FED308579}"/>
              </a:ext>
            </a:extLst>
          </p:cNvPr>
          <p:cNvSpPr/>
          <p:nvPr/>
        </p:nvSpPr>
        <p:spPr>
          <a:xfrm>
            <a:off x="1819782" y="596141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5AC055F-B119-F64D-AD08-CF8B5E4B8A75}"/>
              </a:ext>
            </a:extLst>
          </p:cNvPr>
          <p:cNvSpPr txBox="1"/>
          <p:nvPr/>
        </p:nvSpPr>
        <p:spPr>
          <a:xfrm>
            <a:off x="1802510" y="5075999"/>
            <a:ext cx="970915" cy="86423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  <a:tabLst>
                <a:tab pos="828040" algn="l"/>
              </a:tabLst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  <a:p>
            <a:pPr marL="162560">
              <a:lnSpc>
                <a:spcPct val="100000"/>
              </a:lnSpc>
              <a:spcBef>
                <a:spcPts val="1205"/>
              </a:spcBef>
            </a:pP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4CCE93D-E872-C040-BA01-1BDEF5949411}"/>
              </a:ext>
            </a:extLst>
          </p:cNvPr>
          <p:cNvSpPr/>
          <p:nvPr/>
        </p:nvSpPr>
        <p:spPr>
          <a:xfrm>
            <a:off x="2635123" y="5961418"/>
            <a:ext cx="129539" cy="20320"/>
          </a:xfrm>
          <a:custGeom>
            <a:avLst/>
            <a:gdLst/>
            <a:ahLst/>
            <a:cxnLst/>
            <a:rect l="l" t="t" r="r" b="b"/>
            <a:pathLst>
              <a:path w="129539" h="20320">
                <a:moveTo>
                  <a:pt x="129539" y="0"/>
                </a:moveTo>
                <a:lnTo>
                  <a:pt x="0" y="0"/>
                </a:lnTo>
                <a:lnTo>
                  <a:pt x="0" y="20319"/>
                </a:lnTo>
                <a:lnTo>
                  <a:pt x="129539" y="20319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97F3D594-E86C-5C44-AE1D-187838DA70EC}"/>
              </a:ext>
            </a:extLst>
          </p:cNvPr>
          <p:cNvSpPr txBox="1"/>
          <p:nvPr/>
        </p:nvSpPr>
        <p:spPr>
          <a:xfrm>
            <a:off x="1807591" y="5976620"/>
            <a:ext cx="97091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8040" algn="l"/>
              </a:tabLst>
            </a:pP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CDBF624-F55D-F040-BE3A-DDE06AA0C841}"/>
              </a:ext>
            </a:extLst>
          </p:cNvPr>
          <p:cNvSpPr txBox="1"/>
          <p:nvPr/>
        </p:nvSpPr>
        <p:spPr>
          <a:xfrm>
            <a:off x="2287904" y="5742304"/>
            <a:ext cx="666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625" spc="67" baseline="44444" dirty="0">
                <a:latin typeface="Cambria Math"/>
                <a:cs typeface="Cambria Math"/>
              </a:rPr>
              <a:t>1</a:t>
            </a:r>
            <a:r>
              <a:rPr sz="2625" spc="359" baseline="44444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9" name="object 18">
            <a:extLst>
              <a:ext uri="{FF2B5EF4-FFF2-40B4-BE49-F238E27FC236}">
                <a16:creationId xmlns:a16="http://schemas.microsoft.com/office/drawing/2014/main" id="{77952B36-8715-1343-B5C7-47D21F9C4F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4979" y="3213100"/>
            <a:ext cx="4650739" cy="3423920"/>
          </a:xfrm>
          <a:prstGeom prst="rect">
            <a:avLst/>
          </a:prstGeom>
        </p:spPr>
      </p:pic>
      <p:grpSp>
        <p:nvGrpSpPr>
          <p:cNvPr id="20" name="object 19">
            <a:extLst>
              <a:ext uri="{FF2B5EF4-FFF2-40B4-BE49-F238E27FC236}">
                <a16:creationId xmlns:a16="http://schemas.microsoft.com/office/drawing/2014/main" id="{0ABCCE94-ADFB-0F4E-8995-3F985AE08D08}"/>
              </a:ext>
            </a:extLst>
          </p:cNvPr>
          <p:cNvGrpSpPr/>
          <p:nvPr/>
        </p:nvGrpSpPr>
        <p:grpSpPr>
          <a:xfrm>
            <a:off x="1496186" y="1196733"/>
            <a:ext cx="1092200" cy="504190"/>
            <a:chOff x="1496186" y="1196733"/>
            <a:chExt cx="1092200" cy="504190"/>
          </a:xfrm>
        </p:grpSpPr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8B5C487-03D6-BC42-8CAE-238510C0CA4A}"/>
                </a:ext>
              </a:extLst>
            </p:cNvPr>
            <p:cNvSpPr/>
            <p:nvPr/>
          </p:nvSpPr>
          <p:spPr>
            <a:xfrm>
              <a:off x="1496186" y="1196733"/>
              <a:ext cx="1092200" cy="504190"/>
            </a:xfrm>
            <a:custGeom>
              <a:avLst/>
              <a:gdLst/>
              <a:ahLst/>
              <a:cxnLst/>
              <a:rect l="l" t="t" r="r" b="b"/>
              <a:pathLst>
                <a:path w="1092200" h="504189">
                  <a:moveTo>
                    <a:pt x="1092123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1092123" y="50405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3070AA51-3149-6548-9239-9E8BF2E1ED76}"/>
                </a:ext>
              </a:extLst>
            </p:cNvPr>
            <p:cNvSpPr/>
            <p:nvPr/>
          </p:nvSpPr>
          <p:spPr>
            <a:xfrm>
              <a:off x="1965959" y="1284351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90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31"/>
                  </a:lnTo>
                  <a:lnTo>
                    <a:pt x="258825" y="104901"/>
                  </a:lnTo>
                  <a:lnTo>
                    <a:pt x="258040" y="123571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836"/>
                  </a:lnTo>
                  <a:lnTo>
                    <a:pt x="251088" y="187707"/>
                  </a:lnTo>
                  <a:lnTo>
                    <a:pt x="273811" y="143335"/>
                  </a:lnTo>
                  <a:lnTo>
                    <a:pt x="278129" y="105918"/>
                  </a:lnTo>
                  <a:lnTo>
                    <a:pt x="277036" y="86536"/>
                  </a:lnTo>
                  <a:lnTo>
                    <a:pt x="260731" y="37084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238"/>
                  </a:lnTo>
                  <a:lnTo>
                    <a:pt x="67437" y="211836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5"/>
                  </a:lnTo>
                  <a:lnTo>
                    <a:pt x="19303" y="104901"/>
                  </a:lnTo>
                  <a:lnTo>
                    <a:pt x="20087" y="86776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43F0B87-254F-5A43-A773-57F2320A62D2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1190371"/>
          <a:ext cx="6553200" cy="10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𝟒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8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𝟕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0.05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−𝟏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R="38671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−1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9537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1051610" y="-4420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DC7D0E1-BE46-C04F-868F-2D0DB9DC183B}"/>
              </a:ext>
            </a:extLst>
          </p:cNvPr>
          <p:cNvSpPr txBox="1"/>
          <p:nvPr/>
        </p:nvSpPr>
        <p:spPr>
          <a:xfrm>
            <a:off x="834707" y="607123"/>
            <a:ext cx="520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E94C965-EF6A-7A45-B25C-CB025E33A32E}"/>
              </a:ext>
            </a:extLst>
          </p:cNvPr>
          <p:cNvSpPr/>
          <p:nvPr/>
        </p:nvSpPr>
        <p:spPr>
          <a:xfrm>
            <a:off x="1051610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B4A7377-457C-444A-8ABC-BAAD0A1B1EB0}"/>
              </a:ext>
            </a:extLst>
          </p:cNvPr>
          <p:cNvSpPr/>
          <p:nvPr/>
        </p:nvSpPr>
        <p:spPr>
          <a:xfrm>
            <a:off x="2148839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B2E9FEA8-9123-CF46-9AC1-1C2AC690B2D0}"/>
              </a:ext>
            </a:extLst>
          </p:cNvPr>
          <p:cNvSpPr txBox="1"/>
          <p:nvPr/>
        </p:nvSpPr>
        <p:spPr>
          <a:xfrm>
            <a:off x="834707" y="2103418"/>
            <a:ext cx="3455035" cy="26028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60" dirty="0">
                <a:latin typeface="Arial"/>
                <a:cs typeface="Arial"/>
              </a:rPr>
              <a:t>5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Calibri"/>
                <a:cs typeface="Calibri"/>
              </a:rPr>
              <a:t>ша</a:t>
            </a:r>
            <a:r>
              <a:rPr sz="2400" b="1" spc="10" dirty="0">
                <a:latin typeface="Calibri"/>
                <a:cs typeface="Calibri"/>
              </a:rPr>
              <a:t>г</a:t>
            </a:r>
            <a:r>
              <a:rPr sz="2400" b="1" spc="-180" dirty="0">
                <a:latin typeface="Arial"/>
                <a:cs typeface="Arial"/>
              </a:rPr>
              <a:t>: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𝟎.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𝟎</a:t>
            </a:r>
            <a:r>
              <a:rPr sz="2400" spc="20" dirty="0">
                <a:latin typeface="Cambria Math"/>
                <a:cs typeface="Cambria Math"/>
              </a:rPr>
              <a:t>𝟓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-3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о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</a:t>
            </a:r>
            <a:r>
              <a:rPr sz="2400" spc="5" dirty="0">
                <a:latin typeface="Calibri"/>
                <a:cs typeface="Calibri"/>
              </a:rPr>
              <a:t>с</a:t>
            </a:r>
            <a:r>
              <a:rPr sz="2400" spc="-15" dirty="0">
                <a:latin typeface="Calibri"/>
                <a:cs typeface="Calibri"/>
              </a:rPr>
              <a:t>т</a:t>
            </a:r>
            <a:r>
              <a:rPr sz="2400" dirty="0">
                <a:latin typeface="Calibri"/>
                <a:cs typeface="Calibri"/>
              </a:rPr>
              <a:t>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0.05]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1FE3AF-D3DF-E941-BD35-AD9323B4C45D}"/>
              </a:ext>
            </a:extLst>
          </p:cNvPr>
          <p:cNvSpPr txBox="1"/>
          <p:nvPr/>
        </p:nvSpPr>
        <p:spPr>
          <a:xfrm>
            <a:off x="834707" y="4993385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4FD5E9-E3FA-4642-820D-51A1369A31EE}"/>
              </a:ext>
            </a:extLst>
          </p:cNvPr>
          <p:cNvSpPr/>
          <p:nvPr/>
        </p:nvSpPr>
        <p:spPr>
          <a:xfrm>
            <a:off x="1814702" y="5212079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3E1BADE-3536-914C-9E9D-8CBD06CF00F1}"/>
              </a:ext>
            </a:extLst>
          </p:cNvPr>
          <p:cNvSpPr txBox="1"/>
          <p:nvPr/>
        </p:nvSpPr>
        <p:spPr>
          <a:xfrm>
            <a:off x="1947545" y="4896167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EEB62F6-923B-0345-AE93-FBBBD9C297E5}"/>
              </a:ext>
            </a:extLst>
          </p:cNvPr>
          <p:cNvSpPr/>
          <p:nvPr/>
        </p:nvSpPr>
        <p:spPr>
          <a:xfrm>
            <a:off x="2630042" y="5212079"/>
            <a:ext cx="129539" cy="20320"/>
          </a:xfrm>
          <a:custGeom>
            <a:avLst/>
            <a:gdLst/>
            <a:ahLst/>
            <a:cxnLst/>
            <a:rect l="l" t="t" r="r" b="b"/>
            <a:pathLst>
              <a:path w="129539" h="20320">
                <a:moveTo>
                  <a:pt x="129539" y="0"/>
                </a:moveTo>
                <a:lnTo>
                  <a:pt x="0" y="0"/>
                </a:lnTo>
                <a:lnTo>
                  <a:pt x="0" y="20320"/>
                </a:lnTo>
                <a:lnTo>
                  <a:pt x="129539" y="20320"/>
                </a:lnTo>
                <a:lnTo>
                  <a:pt x="129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EB4E6141-6A84-4140-87B8-18ECCABF5639}"/>
              </a:ext>
            </a:extLst>
          </p:cNvPr>
          <p:cNvSpPr txBox="1"/>
          <p:nvPr/>
        </p:nvSpPr>
        <p:spPr>
          <a:xfrm>
            <a:off x="1802510" y="5226939"/>
            <a:ext cx="97091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8040" algn="l"/>
              </a:tabLst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45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6C9B999-88BB-A646-A3CC-C7F8EB9FB988}"/>
              </a:ext>
            </a:extLst>
          </p:cNvPr>
          <p:cNvSpPr txBox="1"/>
          <p:nvPr/>
        </p:nvSpPr>
        <p:spPr>
          <a:xfrm>
            <a:off x="2282825" y="4993385"/>
            <a:ext cx="66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625" spc="75" baseline="44444" dirty="0">
                <a:latin typeface="Cambria Math"/>
                <a:cs typeface="Cambria Math"/>
              </a:rPr>
              <a:t>2</a:t>
            </a:r>
            <a:r>
              <a:rPr sz="2625" spc="345" baseline="44444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40F04E23-1852-584B-91BA-9A7FBE490427}"/>
              </a:ext>
            </a:extLst>
          </p:cNvPr>
          <p:cNvSpPr txBox="1"/>
          <p:nvPr/>
        </p:nvSpPr>
        <p:spPr>
          <a:xfrm>
            <a:off x="834707" y="5744845"/>
            <a:ext cx="91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4074CCCF-C535-1F4F-9E34-93F348D073D8}"/>
              </a:ext>
            </a:extLst>
          </p:cNvPr>
          <p:cNvSpPr/>
          <p:nvPr/>
        </p:nvSpPr>
        <p:spPr>
          <a:xfrm>
            <a:off x="1819782" y="596395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7906AF9-F605-694E-8411-ADCCEC6E89CC}"/>
              </a:ext>
            </a:extLst>
          </p:cNvPr>
          <p:cNvSpPr txBox="1"/>
          <p:nvPr/>
        </p:nvSpPr>
        <p:spPr>
          <a:xfrm>
            <a:off x="1952625" y="5648642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D97F12B-F712-7E46-9E66-DF699428557F}"/>
              </a:ext>
            </a:extLst>
          </p:cNvPr>
          <p:cNvSpPr txBox="1"/>
          <p:nvPr/>
        </p:nvSpPr>
        <p:spPr>
          <a:xfrm>
            <a:off x="1807591" y="5979159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541F3CBC-B1AB-2C4F-A8BB-7A5C36DC01D1}"/>
              </a:ext>
            </a:extLst>
          </p:cNvPr>
          <p:cNvSpPr txBox="1"/>
          <p:nvPr/>
        </p:nvSpPr>
        <p:spPr>
          <a:xfrm>
            <a:off x="2313304" y="5744845"/>
            <a:ext cx="572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1</a:t>
            </a:r>
            <a:r>
              <a:rPr sz="2400" spc="-7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9" name="object 18">
            <a:extLst>
              <a:ext uri="{FF2B5EF4-FFF2-40B4-BE49-F238E27FC236}">
                <a16:creationId xmlns:a16="http://schemas.microsoft.com/office/drawing/2014/main" id="{CBED1CAD-81CD-AA44-83D3-45215F5B852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4979" y="3213100"/>
            <a:ext cx="4599939" cy="3385820"/>
          </a:xfrm>
          <a:prstGeom prst="rect">
            <a:avLst/>
          </a:prstGeom>
        </p:spPr>
      </p:pic>
      <p:grpSp>
        <p:nvGrpSpPr>
          <p:cNvPr id="20" name="object 19">
            <a:extLst>
              <a:ext uri="{FF2B5EF4-FFF2-40B4-BE49-F238E27FC236}">
                <a16:creationId xmlns:a16="http://schemas.microsoft.com/office/drawing/2014/main" id="{45203B1D-4F4C-F743-9667-47A936D83B98}"/>
              </a:ext>
            </a:extLst>
          </p:cNvPr>
          <p:cNvGrpSpPr/>
          <p:nvPr/>
        </p:nvGrpSpPr>
        <p:grpSpPr>
          <a:xfrm>
            <a:off x="1496186" y="1196733"/>
            <a:ext cx="1092200" cy="504190"/>
            <a:chOff x="1496186" y="1196733"/>
            <a:chExt cx="1092200" cy="504190"/>
          </a:xfrm>
        </p:grpSpPr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8109DB32-7CAB-D243-9E80-6B263491C0A3}"/>
                </a:ext>
              </a:extLst>
            </p:cNvPr>
            <p:cNvSpPr/>
            <p:nvPr/>
          </p:nvSpPr>
          <p:spPr>
            <a:xfrm>
              <a:off x="1496186" y="1196733"/>
              <a:ext cx="1092200" cy="504190"/>
            </a:xfrm>
            <a:custGeom>
              <a:avLst/>
              <a:gdLst/>
              <a:ahLst/>
              <a:cxnLst/>
              <a:rect l="l" t="t" r="r" b="b"/>
              <a:pathLst>
                <a:path w="1092200" h="504189">
                  <a:moveTo>
                    <a:pt x="1092123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1092123" y="50405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791BB6D1-8110-7840-B042-879A3B1652A3}"/>
                </a:ext>
              </a:extLst>
            </p:cNvPr>
            <p:cNvSpPr/>
            <p:nvPr/>
          </p:nvSpPr>
          <p:spPr>
            <a:xfrm>
              <a:off x="1965959" y="1284351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90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31"/>
                  </a:lnTo>
                  <a:lnTo>
                    <a:pt x="258825" y="104901"/>
                  </a:lnTo>
                  <a:lnTo>
                    <a:pt x="258040" y="123571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836"/>
                  </a:lnTo>
                  <a:lnTo>
                    <a:pt x="251088" y="187707"/>
                  </a:lnTo>
                  <a:lnTo>
                    <a:pt x="273811" y="143335"/>
                  </a:lnTo>
                  <a:lnTo>
                    <a:pt x="278129" y="105918"/>
                  </a:lnTo>
                  <a:lnTo>
                    <a:pt x="277036" y="86536"/>
                  </a:lnTo>
                  <a:lnTo>
                    <a:pt x="260731" y="37084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238"/>
                  </a:lnTo>
                  <a:lnTo>
                    <a:pt x="67437" y="211836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5"/>
                  </a:lnTo>
                  <a:lnTo>
                    <a:pt x="19303" y="104901"/>
                  </a:lnTo>
                  <a:lnTo>
                    <a:pt x="20087" y="86776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01B1F6CE-22B0-1548-B51D-7CF0E0799F02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1190371"/>
          <a:ext cx="6553200" cy="10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𝟒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8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𝟕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0.05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−𝟏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−𝟏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mbria Math"/>
                          <a:cs typeface="Cambria Math"/>
                        </a:rPr>
                        <a:t>+1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601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1051610" y="-2962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  <a:r>
              <a:rPr lang="en-US" dirty="0"/>
              <a:t> </a:t>
            </a:r>
            <a:r>
              <a:rPr lang="ru-RU" dirty="0"/>
              <a:t>Пример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C7D01B-FD8B-B444-99B6-9204B6AF8523}"/>
              </a:ext>
            </a:extLst>
          </p:cNvPr>
          <p:cNvSpPr txBox="1"/>
          <p:nvPr/>
        </p:nvSpPr>
        <p:spPr>
          <a:xfrm>
            <a:off x="834707" y="607123"/>
            <a:ext cx="520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Оценки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принадлежности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к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классу</a:t>
            </a:r>
            <a:r>
              <a:rPr sz="2400" spc="105" dirty="0">
                <a:latin typeface="Calibri"/>
                <a:cs typeface="Calibri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+1: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11D7E32-4A54-C44C-B3B6-28E42BCACD97}"/>
              </a:ext>
            </a:extLst>
          </p:cNvPr>
          <p:cNvSpPr/>
          <p:nvPr/>
        </p:nvSpPr>
        <p:spPr>
          <a:xfrm>
            <a:off x="1051610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651" y="0"/>
                </a:moveTo>
                <a:lnTo>
                  <a:pt x="278587" y="11430"/>
                </a:lnTo>
                <a:lnTo>
                  <a:pt x="294950" y="18522"/>
                </a:lnTo>
                <a:lnTo>
                  <a:pt x="309003" y="28352"/>
                </a:lnTo>
                <a:lnTo>
                  <a:pt x="337537" y="73852"/>
                </a:lnTo>
                <a:lnTo>
                  <a:pt x="345867" y="115623"/>
                </a:lnTo>
                <a:lnTo>
                  <a:pt x="346913" y="139700"/>
                </a:lnTo>
                <a:lnTo>
                  <a:pt x="345865" y="164635"/>
                </a:lnTo>
                <a:lnTo>
                  <a:pt x="337483" y="207601"/>
                </a:lnTo>
                <a:lnTo>
                  <a:pt x="308987" y="253857"/>
                </a:lnTo>
                <a:lnTo>
                  <a:pt x="278968" y="270890"/>
                </a:lnTo>
                <a:lnTo>
                  <a:pt x="282651" y="282320"/>
                </a:lnTo>
                <a:lnTo>
                  <a:pt x="321100" y="264255"/>
                </a:lnTo>
                <a:lnTo>
                  <a:pt x="349453" y="233044"/>
                </a:lnTo>
                <a:lnTo>
                  <a:pt x="366883" y="191134"/>
                </a:lnTo>
                <a:lnTo>
                  <a:pt x="372694" y="141224"/>
                </a:lnTo>
                <a:lnTo>
                  <a:pt x="371221" y="115341"/>
                </a:lnTo>
                <a:lnTo>
                  <a:pt x="359513" y="69482"/>
                </a:lnTo>
                <a:lnTo>
                  <a:pt x="336443" y="32146"/>
                </a:lnTo>
                <a:lnTo>
                  <a:pt x="303106" y="7381"/>
                </a:lnTo>
                <a:lnTo>
                  <a:pt x="282651" y="0"/>
                </a:lnTo>
                <a:close/>
              </a:path>
              <a:path w="372744" h="282575">
                <a:moveTo>
                  <a:pt x="90030" y="0"/>
                </a:moveTo>
                <a:lnTo>
                  <a:pt x="51617" y="18097"/>
                </a:lnTo>
                <a:lnTo>
                  <a:pt x="23291" y="49530"/>
                </a:lnTo>
                <a:lnTo>
                  <a:pt x="5821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56" y="213090"/>
                </a:lnTo>
                <a:lnTo>
                  <a:pt x="36093" y="250281"/>
                </a:lnTo>
                <a:lnTo>
                  <a:pt x="69501" y="274943"/>
                </a:lnTo>
                <a:lnTo>
                  <a:pt x="90030" y="282320"/>
                </a:lnTo>
                <a:lnTo>
                  <a:pt x="93611" y="270890"/>
                </a:lnTo>
                <a:lnTo>
                  <a:pt x="77521" y="263773"/>
                </a:lnTo>
                <a:lnTo>
                  <a:pt x="63636" y="253857"/>
                </a:lnTo>
                <a:lnTo>
                  <a:pt x="35156" y="207601"/>
                </a:lnTo>
                <a:lnTo>
                  <a:pt x="26788" y="164635"/>
                </a:lnTo>
                <a:lnTo>
                  <a:pt x="25742" y="139700"/>
                </a:lnTo>
                <a:lnTo>
                  <a:pt x="26788" y="115623"/>
                </a:lnTo>
                <a:lnTo>
                  <a:pt x="35156" y="73852"/>
                </a:lnTo>
                <a:lnTo>
                  <a:pt x="63749" y="28352"/>
                </a:lnTo>
                <a:lnTo>
                  <a:pt x="94056" y="11430"/>
                </a:lnTo>
                <a:lnTo>
                  <a:pt x="90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D3FC9CC-51EA-8441-9D30-AD358C645C0F}"/>
              </a:ext>
            </a:extLst>
          </p:cNvPr>
          <p:cNvSpPr/>
          <p:nvPr/>
        </p:nvSpPr>
        <p:spPr>
          <a:xfrm>
            <a:off x="2148839" y="4405248"/>
            <a:ext cx="372745" cy="282575"/>
          </a:xfrm>
          <a:custGeom>
            <a:avLst/>
            <a:gdLst/>
            <a:ahLst/>
            <a:cxnLst/>
            <a:rect l="l" t="t" r="r" b="b"/>
            <a:pathLst>
              <a:path w="372744" h="282575">
                <a:moveTo>
                  <a:pt x="282702" y="0"/>
                </a:moveTo>
                <a:lnTo>
                  <a:pt x="278638" y="11430"/>
                </a:lnTo>
                <a:lnTo>
                  <a:pt x="295001" y="18522"/>
                </a:lnTo>
                <a:lnTo>
                  <a:pt x="309054" y="28352"/>
                </a:lnTo>
                <a:lnTo>
                  <a:pt x="337587" y="73852"/>
                </a:lnTo>
                <a:lnTo>
                  <a:pt x="345918" y="115623"/>
                </a:lnTo>
                <a:lnTo>
                  <a:pt x="346964" y="139700"/>
                </a:lnTo>
                <a:lnTo>
                  <a:pt x="345916" y="164635"/>
                </a:lnTo>
                <a:lnTo>
                  <a:pt x="337534" y="207601"/>
                </a:lnTo>
                <a:lnTo>
                  <a:pt x="309038" y="253857"/>
                </a:lnTo>
                <a:lnTo>
                  <a:pt x="279019" y="270890"/>
                </a:lnTo>
                <a:lnTo>
                  <a:pt x="282702" y="282320"/>
                </a:lnTo>
                <a:lnTo>
                  <a:pt x="321151" y="264255"/>
                </a:lnTo>
                <a:lnTo>
                  <a:pt x="349504" y="233044"/>
                </a:lnTo>
                <a:lnTo>
                  <a:pt x="366934" y="191134"/>
                </a:lnTo>
                <a:lnTo>
                  <a:pt x="372745" y="141224"/>
                </a:lnTo>
                <a:lnTo>
                  <a:pt x="371272" y="115341"/>
                </a:lnTo>
                <a:lnTo>
                  <a:pt x="359564" y="69482"/>
                </a:lnTo>
                <a:lnTo>
                  <a:pt x="336494" y="32146"/>
                </a:lnTo>
                <a:lnTo>
                  <a:pt x="303156" y="7381"/>
                </a:lnTo>
                <a:lnTo>
                  <a:pt x="282702" y="0"/>
                </a:lnTo>
                <a:close/>
              </a:path>
              <a:path w="372744" h="282575">
                <a:moveTo>
                  <a:pt x="90043" y="0"/>
                </a:moveTo>
                <a:lnTo>
                  <a:pt x="51657" y="18097"/>
                </a:lnTo>
                <a:lnTo>
                  <a:pt x="23368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5530A50-4370-ED46-A324-3065EB6D60A3}"/>
              </a:ext>
            </a:extLst>
          </p:cNvPr>
          <p:cNvSpPr txBox="1"/>
          <p:nvPr/>
        </p:nvSpPr>
        <p:spPr>
          <a:xfrm>
            <a:off x="834707" y="2103418"/>
            <a:ext cx="3455035" cy="260286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85"/>
              </a:spcBef>
              <a:buSzPct val="125000"/>
              <a:buFont typeface="Arial MT"/>
              <a:buChar char="•"/>
              <a:tabLst>
                <a:tab pos="241300" algn="l"/>
              </a:tabLst>
            </a:pPr>
            <a:r>
              <a:rPr sz="2400" spc="-20" dirty="0">
                <a:latin typeface="Calibri"/>
                <a:cs typeface="Calibri"/>
              </a:rPr>
              <a:t>Упорядочим</a:t>
            </a:r>
            <a:r>
              <a:rPr sz="2400" spc="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объекты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по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sz="2400" spc="-5" dirty="0">
                <a:latin typeface="Calibri"/>
                <a:cs typeface="Calibri"/>
              </a:rPr>
              <a:t>убыванию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предсказаний</a:t>
            </a:r>
            <a:r>
              <a:rPr sz="2400" spc="-20" dirty="0"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mbria Math"/>
                <a:cs typeface="Cambria Math"/>
              </a:rPr>
              <a:t>(0.7,0.4,0.2,0.1,0.05)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b="1" spc="-60" dirty="0">
                <a:latin typeface="Arial"/>
                <a:cs typeface="Arial"/>
              </a:rPr>
              <a:t>5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45" dirty="0">
                <a:latin typeface="Calibri"/>
                <a:cs typeface="Calibri"/>
              </a:rPr>
              <a:t>шаг</a:t>
            </a:r>
            <a:r>
              <a:rPr sz="2400" b="1" spc="-45" dirty="0">
                <a:latin typeface="Arial"/>
                <a:cs typeface="Arial"/>
              </a:rPr>
              <a:t>: </a:t>
            </a:r>
            <a:r>
              <a:rPr sz="2400" dirty="0">
                <a:latin typeface="Cambria Math"/>
                <a:cs typeface="Cambria Math"/>
              </a:rPr>
              <a:t>𝒕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𝟎</a:t>
            </a:r>
            <a:r>
              <a:rPr sz="2400" spc="-60" dirty="0">
                <a:latin typeface="Microsoft Sans Serif"/>
                <a:cs typeface="Microsoft Sans Serif"/>
              </a:rPr>
              <a:t>,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spc="-20" dirty="0">
                <a:latin typeface="Calibri"/>
                <a:cs typeface="Calibri"/>
              </a:rPr>
              <a:t>то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есть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16865" algn="l"/>
                <a:tab pos="697865" algn="l"/>
                <a:tab pos="1414780" algn="l"/>
                <a:tab pos="1798320" algn="l"/>
              </a:tabLst>
            </a:pPr>
            <a:r>
              <a:rPr sz="2400" dirty="0">
                <a:latin typeface="Cambria Math"/>
                <a:cs typeface="Cambria Math"/>
              </a:rPr>
              <a:t>𝑎	𝑥	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[𝑏	𝑥	&gt;</a:t>
            </a:r>
            <a:r>
              <a:rPr sz="2400" spc="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3D6F26A-530D-7642-9B86-FADD9D9BCA3D}"/>
              </a:ext>
            </a:extLst>
          </p:cNvPr>
          <p:cNvSpPr txBox="1"/>
          <p:nvPr/>
        </p:nvSpPr>
        <p:spPr>
          <a:xfrm>
            <a:off x="834707" y="4993385"/>
            <a:ext cx="91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𝑇𝑃𝑅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E1138C7F-BDEE-DF4B-8B63-0A77EC7F21B3}"/>
              </a:ext>
            </a:extLst>
          </p:cNvPr>
          <p:cNvSpPr/>
          <p:nvPr/>
        </p:nvSpPr>
        <p:spPr>
          <a:xfrm>
            <a:off x="1814702" y="5212079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20"/>
                </a:lnTo>
                <a:lnTo>
                  <a:pt x="419100" y="20320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10E295E-D384-5742-BEC8-DF3FB708D9D0}"/>
              </a:ext>
            </a:extLst>
          </p:cNvPr>
          <p:cNvSpPr txBox="1"/>
          <p:nvPr/>
        </p:nvSpPr>
        <p:spPr>
          <a:xfrm>
            <a:off x="1947545" y="4896167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DFBF5B28-9662-0A49-A091-3F37FABDEEA1}"/>
              </a:ext>
            </a:extLst>
          </p:cNvPr>
          <p:cNvSpPr txBox="1"/>
          <p:nvPr/>
        </p:nvSpPr>
        <p:spPr>
          <a:xfrm>
            <a:off x="1802510" y="5226939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3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7671CE06-D6B1-AF46-84D6-BDE4EB8D2681}"/>
              </a:ext>
            </a:extLst>
          </p:cNvPr>
          <p:cNvSpPr txBox="1"/>
          <p:nvPr/>
        </p:nvSpPr>
        <p:spPr>
          <a:xfrm>
            <a:off x="2308225" y="4993385"/>
            <a:ext cx="57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1</a:t>
            </a:r>
            <a:r>
              <a:rPr sz="2400" spc="-70" dirty="0">
                <a:latin typeface="Microsoft Sans Serif"/>
                <a:cs typeface="Microsoft Sans Serif"/>
              </a:rPr>
              <a:t>,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5F7CB2B-5E62-3740-8757-F88DA167A08E}"/>
              </a:ext>
            </a:extLst>
          </p:cNvPr>
          <p:cNvSpPr txBox="1"/>
          <p:nvPr/>
        </p:nvSpPr>
        <p:spPr>
          <a:xfrm>
            <a:off x="834707" y="5744845"/>
            <a:ext cx="916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𝐹𝑃𝑅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9F8A04D6-2D7E-0E4A-9D17-E9C8C32E2596}"/>
              </a:ext>
            </a:extLst>
          </p:cNvPr>
          <p:cNvSpPr/>
          <p:nvPr/>
        </p:nvSpPr>
        <p:spPr>
          <a:xfrm>
            <a:off x="1819782" y="5963958"/>
            <a:ext cx="419100" cy="20320"/>
          </a:xfrm>
          <a:custGeom>
            <a:avLst/>
            <a:gdLst/>
            <a:ahLst/>
            <a:cxnLst/>
            <a:rect l="l" t="t" r="r" b="b"/>
            <a:pathLst>
              <a:path w="419100" h="20320">
                <a:moveTo>
                  <a:pt x="419100" y="0"/>
                </a:moveTo>
                <a:lnTo>
                  <a:pt x="0" y="0"/>
                </a:lnTo>
                <a:lnTo>
                  <a:pt x="0" y="20319"/>
                </a:lnTo>
                <a:lnTo>
                  <a:pt x="419100" y="20319"/>
                </a:lnTo>
                <a:lnTo>
                  <a:pt x="419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13CB364-BA1D-3743-86B7-16A190B1267D}"/>
              </a:ext>
            </a:extLst>
          </p:cNvPr>
          <p:cNvSpPr txBox="1"/>
          <p:nvPr/>
        </p:nvSpPr>
        <p:spPr>
          <a:xfrm>
            <a:off x="1952625" y="5648642"/>
            <a:ext cx="15494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2C9675D5-16FA-2845-9A85-1FCF9F20CB49}"/>
              </a:ext>
            </a:extLst>
          </p:cNvPr>
          <p:cNvSpPr txBox="1"/>
          <p:nvPr/>
        </p:nvSpPr>
        <p:spPr>
          <a:xfrm>
            <a:off x="1807591" y="5979159"/>
            <a:ext cx="44767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45" dirty="0">
                <a:latin typeface="Cambria Math"/>
                <a:cs typeface="Cambria Math"/>
              </a:rPr>
              <a:t>2</a:t>
            </a:r>
            <a:r>
              <a:rPr sz="1750" spc="-35" dirty="0">
                <a:latin typeface="Cambria Math"/>
                <a:cs typeface="Cambria Math"/>
              </a:rPr>
              <a:t>+</a:t>
            </a:r>
            <a:r>
              <a:rPr sz="1750" spc="45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29B7A75E-CE7F-1548-B89B-FB18E3FD8847}"/>
              </a:ext>
            </a:extLst>
          </p:cNvPr>
          <p:cNvSpPr txBox="1"/>
          <p:nvPr/>
        </p:nvSpPr>
        <p:spPr>
          <a:xfrm>
            <a:off x="2313304" y="5744845"/>
            <a:ext cx="572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spc="-70" dirty="0">
                <a:latin typeface="Cambria Math"/>
                <a:cs typeface="Cambria Math"/>
              </a:rPr>
              <a:t>1</a:t>
            </a:r>
            <a:r>
              <a:rPr sz="2400" spc="-7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18" name="object 17">
            <a:extLst>
              <a:ext uri="{FF2B5EF4-FFF2-40B4-BE49-F238E27FC236}">
                <a16:creationId xmlns:a16="http://schemas.microsoft.com/office/drawing/2014/main" id="{8E9616F4-E9B5-6046-88E1-AE878B7242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1320" y="3284220"/>
            <a:ext cx="4475480" cy="3294379"/>
          </a:xfrm>
          <a:prstGeom prst="rect">
            <a:avLst/>
          </a:prstGeom>
        </p:spPr>
      </p:pic>
      <p:grpSp>
        <p:nvGrpSpPr>
          <p:cNvPr id="19" name="object 18">
            <a:extLst>
              <a:ext uri="{FF2B5EF4-FFF2-40B4-BE49-F238E27FC236}">
                <a16:creationId xmlns:a16="http://schemas.microsoft.com/office/drawing/2014/main" id="{1EF15845-633D-1B41-A570-E7E31FEB625B}"/>
              </a:ext>
            </a:extLst>
          </p:cNvPr>
          <p:cNvGrpSpPr/>
          <p:nvPr/>
        </p:nvGrpSpPr>
        <p:grpSpPr>
          <a:xfrm>
            <a:off x="1496186" y="1196733"/>
            <a:ext cx="1092200" cy="504190"/>
            <a:chOff x="1496186" y="1196733"/>
            <a:chExt cx="1092200" cy="504190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B6F884F7-7A0D-4843-9EA7-835F0B42CB68}"/>
                </a:ext>
              </a:extLst>
            </p:cNvPr>
            <p:cNvSpPr/>
            <p:nvPr/>
          </p:nvSpPr>
          <p:spPr>
            <a:xfrm>
              <a:off x="1496186" y="1196733"/>
              <a:ext cx="1092200" cy="504190"/>
            </a:xfrm>
            <a:custGeom>
              <a:avLst/>
              <a:gdLst/>
              <a:ahLst/>
              <a:cxnLst/>
              <a:rect l="l" t="t" r="r" b="b"/>
              <a:pathLst>
                <a:path w="1092200" h="504189">
                  <a:moveTo>
                    <a:pt x="1092123" y="0"/>
                  </a:moveTo>
                  <a:lnTo>
                    <a:pt x="0" y="0"/>
                  </a:lnTo>
                  <a:lnTo>
                    <a:pt x="0" y="504050"/>
                  </a:lnTo>
                  <a:lnTo>
                    <a:pt x="1092123" y="504050"/>
                  </a:lnTo>
                  <a:lnTo>
                    <a:pt x="1092123" y="0"/>
                  </a:lnTo>
                  <a:close/>
                </a:path>
              </a:pathLst>
            </a:custGeom>
            <a:solidFill>
              <a:srgbClr val="9ACD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F5959A1C-E644-FF4D-8221-6052FB4EB4F5}"/>
                </a:ext>
              </a:extLst>
            </p:cNvPr>
            <p:cNvSpPr/>
            <p:nvPr/>
          </p:nvSpPr>
          <p:spPr>
            <a:xfrm>
              <a:off x="1965959" y="1284351"/>
              <a:ext cx="278130" cy="212090"/>
            </a:xfrm>
            <a:custGeom>
              <a:avLst/>
              <a:gdLst/>
              <a:ahLst/>
              <a:cxnLst/>
              <a:rect l="l" t="t" r="r" b="b"/>
              <a:pathLst>
                <a:path w="278130" h="212090">
                  <a:moveTo>
                    <a:pt x="210565" y="0"/>
                  </a:moveTo>
                  <a:lnTo>
                    <a:pt x="207644" y="8636"/>
                  </a:lnTo>
                  <a:lnTo>
                    <a:pt x="219858" y="13946"/>
                  </a:lnTo>
                  <a:lnTo>
                    <a:pt x="230393" y="21304"/>
                  </a:lnTo>
                  <a:lnTo>
                    <a:pt x="251807" y="55431"/>
                  </a:lnTo>
                  <a:lnTo>
                    <a:pt x="258825" y="104901"/>
                  </a:lnTo>
                  <a:lnTo>
                    <a:pt x="258040" y="123571"/>
                  </a:lnTo>
                  <a:lnTo>
                    <a:pt x="246252" y="169290"/>
                  </a:lnTo>
                  <a:lnTo>
                    <a:pt x="219999" y="197865"/>
                  </a:lnTo>
                  <a:lnTo>
                    <a:pt x="207898" y="203200"/>
                  </a:lnTo>
                  <a:lnTo>
                    <a:pt x="210565" y="211836"/>
                  </a:lnTo>
                  <a:lnTo>
                    <a:pt x="251088" y="187707"/>
                  </a:lnTo>
                  <a:lnTo>
                    <a:pt x="273811" y="143335"/>
                  </a:lnTo>
                  <a:lnTo>
                    <a:pt x="278129" y="105918"/>
                  </a:lnTo>
                  <a:lnTo>
                    <a:pt x="277036" y="86536"/>
                  </a:lnTo>
                  <a:lnTo>
                    <a:pt x="260731" y="37084"/>
                  </a:lnTo>
                  <a:lnTo>
                    <a:pt x="225976" y="5544"/>
                  </a:lnTo>
                  <a:lnTo>
                    <a:pt x="210565" y="0"/>
                  </a:lnTo>
                  <a:close/>
                </a:path>
                <a:path w="278130" h="212090">
                  <a:moveTo>
                    <a:pt x="67437" y="0"/>
                  </a:moveTo>
                  <a:lnTo>
                    <a:pt x="27092" y="24110"/>
                  </a:lnTo>
                  <a:lnTo>
                    <a:pt x="4318" y="68595"/>
                  </a:lnTo>
                  <a:lnTo>
                    <a:pt x="0" y="105918"/>
                  </a:lnTo>
                  <a:lnTo>
                    <a:pt x="1075" y="125370"/>
                  </a:lnTo>
                  <a:lnTo>
                    <a:pt x="17398" y="174751"/>
                  </a:lnTo>
                  <a:lnTo>
                    <a:pt x="52081" y="206238"/>
                  </a:lnTo>
                  <a:lnTo>
                    <a:pt x="67437" y="211836"/>
                  </a:lnTo>
                  <a:lnTo>
                    <a:pt x="70103" y="203200"/>
                  </a:lnTo>
                  <a:lnTo>
                    <a:pt x="58056" y="197865"/>
                  </a:lnTo>
                  <a:lnTo>
                    <a:pt x="47640" y="190436"/>
                  </a:lnTo>
                  <a:lnTo>
                    <a:pt x="26322" y="155765"/>
                  </a:lnTo>
                  <a:lnTo>
                    <a:pt x="19303" y="104901"/>
                  </a:lnTo>
                  <a:lnTo>
                    <a:pt x="20087" y="86776"/>
                  </a:lnTo>
                  <a:lnTo>
                    <a:pt x="31750" y="42163"/>
                  </a:lnTo>
                  <a:lnTo>
                    <a:pt x="58271" y="13946"/>
                  </a:lnTo>
                  <a:lnTo>
                    <a:pt x="70484" y="8636"/>
                  </a:lnTo>
                  <a:lnTo>
                    <a:pt x="67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BF024F56-1FAA-934C-A365-C698A3E3C7CA}"/>
              </a:ext>
            </a:extLst>
          </p:cNvPr>
          <p:cNvGraphicFramePr>
            <a:graphicFrameLocks noGrp="1"/>
          </p:cNvGraphicFramePr>
          <p:nvPr/>
        </p:nvGraphicFramePr>
        <p:xfrm>
          <a:off x="1489836" y="1190371"/>
          <a:ext cx="6553200" cy="10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𝑏</a:t>
                      </a:r>
                      <a:r>
                        <a:rPr sz="1800" spc="315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𝟐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𝟒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8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𝟕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𝟎.</a:t>
                      </a:r>
                      <a:r>
                        <a:rPr sz="1800" spc="-9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𝟎𝟓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ACD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mbria Math"/>
                          <a:cs typeface="Cambria Math"/>
                        </a:rPr>
                        <a:t>𝑦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−𝟏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−𝟏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+𝟏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E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1521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C3F8AF-3D60-BB41-9959-D7BFFC737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3088"/>
            <a:ext cx="3810000" cy="271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54A799-4134-9849-B225-62F848B4B521}"/>
                  </a:ext>
                </a:extLst>
              </p:cNvPr>
              <p:cNvSpPr/>
              <p:nvPr/>
            </p:nvSpPr>
            <p:spPr>
              <a:xfrm>
                <a:off x="990600" y="1991410"/>
                <a:ext cx="6096000" cy="33546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dirty="0"/>
                  <a:t>Receiver Operating Characteristic</a:t>
                </a:r>
              </a:p>
              <a:p>
                <a:r>
                  <a:rPr lang="en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Ось </a:t>
                </a:r>
                <a:r>
                  <a:rPr lang="en" dirty="0"/>
                  <a:t>X — False Positive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𝑇𝑁</m:t>
                    </m:r>
                  </m:oMath>
                </a14:m>
                <a:r>
                  <a:rPr lang="en-US" b="0" dirty="0"/>
                  <a:t> – </a:t>
                </a:r>
                <a:r>
                  <a:rPr lang="ru-RU" dirty="0"/>
                  <a:t>число отрицательных </a:t>
                </a:r>
                <a:r>
                  <a:rPr lang="ru-RU" dirty="0" err="1"/>
                  <a:t>обьектов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Ось </a:t>
                </a:r>
                <a:r>
                  <a:rPr lang="en-US" dirty="0"/>
                  <a:t>Y - </a:t>
                </a:r>
                <a:r>
                  <a:rPr lang="en" dirty="0"/>
                  <a:t>True Positive Rate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dirty="0"/>
              </a:p>
              <a:p>
                <a:r>
                  <a:rPr lang="en-US" dirty="0"/>
                  <a:t>T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число положительных </a:t>
                </a:r>
                <a:r>
                  <a:rPr lang="ru-RU" dirty="0" err="1"/>
                  <a:t>обьектов</a:t>
                </a:r>
                <a:endParaRPr lang="en-US" dirty="0"/>
              </a:p>
              <a:p>
                <a:r>
                  <a:rPr lang="ru-RU" dirty="0"/>
                  <a:t>=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BA54A799-4134-9849-B225-62F848B4B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91410"/>
                <a:ext cx="6096000" cy="3354636"/>
              </a:xfrm>
              <a:prstGeom prst="rect">
                <a:avLst/>
              </a:prstGeom>
              <a:blipFill>
                <a:blip r:embed="rId3"/>
                <a:stretch>
                  <a:fillRect l="-1040" t="-7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361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AE568F-D152-B546-AC51-9F58F47B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533852"/>
            <a:ext cx="6246813" cy="430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92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" dirty="0"/>
              <a:t>ROC-</a:t>
            </a:r>
            <a:r>
              <a:rPr lang="ru-RU" dirty="0"/>
              <a:t>кривая в реальности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E2EC31-1871-384B-93A3-498F17A1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13" y="1535112"/>
            <a:ext cx="3670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028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991CC05-59C7-1541-B419-FFC9B8316786}"/>
              </a:ext>
            </a:extLst>
          </p:cNvPr>
          <p:cNvSpPr/>
          <p:nvPr/>
        </p:nvSpPr>
        <p:spPr>
          <a:xfrm>
            <a:off x="990600" y="18430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Левая точка: (0, 0)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Правая точка:</a:t>
            </a:r>
            <a:endParaRPr lang="en-US" dirty="0"/>
          </a:p>
          <a:p>
            <a:r>
              <a:rPr lang="ru-RU" dirty="0"/>
              <a:t> </a:t>
            </a:r>
            <a:endParaRPr lang="en-US" dirty="0"/>
          </a:p>
          <a:p>
            <a:r>
              <a:rPr lang="ru-RU" dirty="0"/>
              <a:t>• Для идеального классификатора </a:t>
            </a:r>
            <a:endParaRPr lang="en-US" dirty="0"/>
          </a:p>
          <a:p>
            <a:r>
              <a:rPr lang="ru-RU" dirty="0"/>
              <a:t>проходит через (0, 1) </a:t>
            </a:r>
            <a:endParaRPr lang="en-US" dirty="0"/>
          </a:p>
          <a:p>
            <a:endParaRPr lang="en-US" dirty="0"/>
          </a:p>
          <a:p>
            <a:r>
              <a:rPr lang="ru-RU" dirty="0"/>
              <a:t>• </a:t>
            </a:r>
            <a:r>
              <a:rPr lang="en" dirty="0"/>
              <a:t>AUC-ROC — </a:t>
            </a:r>
            <a:r>
              <a:rPr lang="ru-RU" dirty="0"/>
              <a:t>площадь под </a:t>
            </a:r>
            <a:r>
              <a:rPr lang="en" dirty="0"/>
              <a:t>ROC-</a:t>
            </a:r>
            <a:r>
              <a:rPr lang="ru-RU" dirty="0"/>
              <a:t>кривой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1D90AA-17F4-554F-B987-B8C974C0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12" y="1390650"/>
            <a:ext cx="3848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35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05D3739-E534-034C-90B6-5689FE8A02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ROC-</a:t>
            </a:r>
            <a:r>
              <a:rPr lang="ru-RU" dirty="0"/>
              <a:t>кривая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33AE4B-1D55-884C-90BC-8C4A2FB3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3" y="1695450"/>
            <a:ext cx="7899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43495</TotalTime>
  <Words>3094</Words>
  <Application>Microsoft Macintosh PowerPoint</Application>
  <PresentationFormat>Широкоэкранный</PresentationFormat>
  <Paragraphs>807</Paragraphs>
  <Slides>104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104</vt:i4>
      </vt:variant>
    </vt:vector>
  </HeadingPairs>
  <TitlesOfParts>
    <vt:vector size="116" baseType="lpstr">
      <vt:lpstr>Arial</vt:lpstr>
      <vt:lpstr>Arial MT</vt:lpstr>
      <vt:lpstr>Calibri</vt:lpstr>
      <vt:lpstr>Cambria Math</vt:lpstr>
      <vt:lpstr>Helvetica</vt:lpstr>
      <vt:lpstr>Impact</vt:lpstr>
      <vt:lpstr>Microsoft Sans Serif</vt:lpstr>
      <vt:lpstr>Seravek</vt:lpstr>
      <vt:lpstr>Seravek Light</vt:lpstr>
      <vt:lpstr>Times New Roman</vt:lpstr>
      <vt:lpstr>Wingdings</vt:lpstr>
      <vt:lpstr>Office Theme</vt:lpstr>
      <vt:lpstr>Линейная классификация и метрики качества классификации</vt:lpstr>
      <vt:lpstr>Презентация PowerPoint</vt:lpstr>
      <vt:lpstr>Среднеквадратичная ошибка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715</cp:revision>
  <cp:lastPrinted>2018-11-07T17:01:56Z</cp:lastPrinted>
  <dcterms:created xsi:type="dcterms:W3CDTF">2018-02-12T12:11:29Z</dcterms:created>
  <dcterms:modified xsi:type="dcterms:W3CDTF">2021-09-25T15:05:44Z</dcterms:modified>
</cp:coreProperties>
</file>